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oppins Extra-Light" charset="1" panose="00000300000000000000"/>
      <p:regular r:id="rId26"/>
    </p:embeddedFont>
    <p:embeddedFont>
      <p:font typeface="Poppins" charset="1" panose="00000500000000000000"/>
      <p:regular r:id="rId27"/>
    </p:embeddedFont>
    <p:embeddedFont>
      <p:font typeface="Anton" charset="1" panose="00000500000000000000"/>
      <p:regular r:id="rId28"/>
    </p:embeddedFont>
    <p:embeddedFont>
      <p:font typeface="Poppins Bold" charset="1" panose="00000800000000000000"/>
      <p:regular r:id="rId29"/>
    </p:embeddedFont>
    <p:embeddedFont>
      <p:font typeface="Open Sans Light" charset="1" panose="00000000000000000000"/>
      <p:regular r:id="rId30"/>
    </p:embeddedFont>
    <p:embeddedFont>
      <p:font typeface="Poppins Semi-Bold" charset="1" panose="00000700000000000000"/>
      <p:regular r:id="rId31"/>
    </p:embeddedFont>
    <p:embeddedFont>
      <p:font typeface="Telegraf Bold" charset="1" panose="00000800000000000000"/>
      <p:regular r:id="rId32"/>
    </p:embeddedFont>
    <p:embeddedFont>
      <p:font typeface="Poppins Thin" charset="1" panose="00000300000000000000"/>
      <p:regular r:id="rId33"/>
    </p:embeddedFont>
    <p:embeddedFont>
      <p:font typeface="Neue Haas Grotesk Display Pro" charset="1" panose="020B050402020202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5.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https://bossmedclinic.com"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6.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https://kingmedicalartspharmacy.ca"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7.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https://pharmacyonking.ca"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36.pn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media/image41.png" Type="http://schemas.openxmlformats.org/officeDocument/2006/relationships/image"/><Relationship Id="rId2" Target="../media/image24.png" Type="http://schemas.openxmlformats.org/officeDocument/2006/relationships/image"/><Relationship Id="rId20" Target="../media/image42.svg" Type="http://schemas.openxmlformats.org/officeDocument/2006/relationships/image"/><Relationship Id="rId21" Target="../media/image43.png" Type="http://schemas.openxmlformats.org/officeDocument/2006/relationships/image"/><Relationship Id="rId22" Target="../media/image44.svg" Type="http://schemas.openxmlformats.org/officeDocument/2006/relationships/image"/><Relationship Id="rId23" Target="../media/image45.png" Type="http://schemas.openxmlformats.org/officeDocument/2006/relationships/image"/><Relationship Id="rId24" Target="../media/image46.svg" Type="http://schemas.openxmlformats.org/officeDocument/2006/relationships/image"/><Relationship Id="rId25" Target="../media/image47.png" Type="http://schemas.openxmlformats.org/officeDocument/2006/relationships/image"/><Relationship Id="rId26" Target="../media/image48.svg" Type="http://schemas.openxmlformats.org/officeDocument/2006/relationships/image"/><Relationship Id="rId27" Target="../media/image49.png" Type="http://schemas.openxmlformats.org/officeDocument/2006/relationships/image"/><Relationship Id="rId28" Target="../media/image50.png" Type="http://schemas.openxmlformats.org/officeDocument/2006/relationships/image"/><Relationship Id="rId29" Target="../media/image51.jpeg" Type="http://schemas.openxmlformats.org/officeDocument/2006/relationships/image"/><Relationship Id="rId3" Target="../media/image25.svg" Type="http://schemas.openxmlformats.org/officeDocument/2006/relationships/image"/><Relationship Id="rId30" Target="../media/image2.png" Type="http://schemas.openxmlformats.org/officeDocument/2006/relationships/image"/><Relationship Id="rId31" Target="../media/image3.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https://flyupline.com"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528202" cy="10431990"/>
            <a:chOff x="0" y="0"/>
            <a:chExt cx="4879856" cy="2747520"/>
          </a:xfrm>
        </p:grpSpPr>
        <p:sp>
          <p:nvSpPr>
            <p:cNvPr name="Freeform 4" id="4"/>
            <p:cNvSpPr/>
            <p:nvPr/>
          </p:nvSpPr>
          <p:spPr>
            <a:xfrm flipH="false" flipV="false" rot="0">
              <a:off x="0" y="0"/>
              <a:ext cx="4879856" cy="2747520"/>
            </a:xfrm>
            <a:custGeom>
              <a:avLst/>
              <a:gdLst/>
              <a:ahLst/>
              <a:cxnLst/>
              <a:rect r="r" b="b" t="t" l="l"/>
              <a:pathLst>
                <a:path h="2747520" w="4879856">
                  <a:moveTo>
                    <a:pt x="0" y="0"/>
                  </a:moveTo>
                  <a:lnTo>
                    <a:pt x="4879856" y="0"/>
                  </a:lnTo>
                  <a:lnTo>
                    <a:pt x="4879856" y="2747520"/>
                  </a:lnTo>
                  <a:lnTo>
                    <a:pt x="0" y="2747520"/>
                  </a:lnTo>
                  <a:close/>
                </a:path>
              </a:pathLst>
            </a:custGeom>
            <a:solidFill>
              <a:srgbClr val="000000">
                <a:alpha val="49804"/>
              </a:srgbClr>
            </a:solidFill>
          </p:spPr>
        </p:sp>
        <p:sp>
          <p:nvSpPr>
            <p:cNvPr name="TextBox 5" id="5"/>
            <p:cNvSpPr txBox="true"/>
            <p:nvPr/>
          </p:nvSpPr>
          <p:spPr>
            <a:xfrm>
              <a:off x="0" y="-66675"/>
              <a:ext cx="4879856" cy="2814195"/>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296111" y="349538"/>
            <a:ext cx="17695777" cy="9587924"/>
            <a:chOff x="0" y="0"/>
            <a:chExt cx="4660616" cy="2525215"/>
          </a:xfrm>
        </p:grpSpPr>
        <p:sp>
          <p:nvSpPr>
            <p:cNvPr name="Freeform 7" id="7"/>
            <p:cNvSpPr/>
            <p:nvPr/>
          </p:nvSpPr>
          <p:spPr>
            <a:xfrm flipH="false" flipV="false" rot="0">
              <a:off x="0" y="0"/>
              <a:ext cx="4660616" cy="2525215"/>
            </a:xfrm>
            <a:custGeom>
              <a:avLst/>
              <a:gdLst/>
              <a:ahLst/>
              <a:cxnLst/>
              <a:rect r="r" b="b" t="t" l="l"/>
              <a:pathLst>
                <a:path h="2525215" w="4660616">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gradFill rotWithShape="true">
              <a:gsLst>
                <a:gs pos="0">
                  <a:srgbClr val="000000">
                    <a:alpha val="30000"/>
                  </a:srgbClr>
                </a:gs>
                <a:gs pos="100000">
                  <a:srgbClr val="DDDDDD">
                    <a:alpha val="5700"/>
                  </a:srgbClr>
                </a:gs>
              </a:gsLst>
              <a:lin ang="2700000"/>
            </a:gradFill>
          </p:spPr>
        </p:sp>
        <p:sp>
          <p:nvSpPr>
            <p:cNvPr name="TextBox 8" id="8"/>
            <p:cNvSpPr txBox="true"/>
            <p:nvPr/>
          </p:nvSpPr>
          <p:spPr>
            <a:xfrm>
              <a:off x="0" y="-38100"/>
              <a:ext cx="4660616" cy="2563315"/>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076460" y="791876"/>
            <a:ext cx="1605083" cy="580211"/>
            <a:chOff x="0" y="0"/>
            <a:chExt cx="422738" cy="152813"/>
          </a:xfrm>
        </p:grpSpPr>
        <p:sp>
          <p:nvSpPr>
            <p:cNvPr name="Freeform 10" id="10"/>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11" id="11"/>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sp>
        <p:nvSpPr>
          <p:cNvPr name="Freeform 12" id="12"/>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274565" y="8971962"/>
            <a:ext cx="588065" cy="588065"/>
          </a:xfrm>
          <a:custGeom>
            <a:avLst/>
            <a:gdLst/>
            <a:ahLst/>
            <a:cxnLst/>
            <a:rect r="r" b="b" t="t" l="l"/>
            <a:pathLst>
              <a:path h="588065" w="588065">
                <a:moveTo>
                  <a:pt x="0" y="0"/>
                </a:moveTo>
                <a:lnTo>
                  <a:pt x="588065" y="0"/>
                </a:lnTo>
                <a:lnTo>
                  <a:pt x="588065" y="588065"/>
                </a:lnTo>
                <a:lnTo>
                  <a:pt x="0" y="5880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2042300" y="8971962"/>
            <a:ext cx="588065" cy="588065"/>
          </a:xfrm>
          <a:custGeom>
            <a:avLst/>
            <a:gdLst/>
            <a:ahLst/>
            <a:cxnLst/>
            <a:rect r="r" b="b" t="t" l="l"/>
            <a:pathLst>
              <a:path h="588065" w="588065">
                <a:moveTo>
                  <a:pt x="0" y="0"/>
                </a:moveTo>
                <a:lnTo>
                  <a:pt x="588065" y="0"/>
                </a:lnTo>
                <a:lnTo>
                  <a:pt x="588065" y="588065"/>
                </a:lnTo>
                <a:lnTo>
                  <a:pt x="0" y="5880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2003912" y="8994425"/>
            <a:ext cx="2010653" cy="451497"/>
          </a:xfrm>
          <a:prstGeom prst="rect">
            <a:avLst/>
          </a:prstGeom>
        </p:spPr>
        <p:txBody>
          <a:bodyPr anchor="t" rtlCol="false" tIns="0" lIns="0" bIns="0" rIns="0">
            <a:spAutoFit/>
          </a:bodyPr>
          <a:lstStyle/>
          <a:p>
            <a:pPr algn="l">
              <a:lnSpc>
                <a:spcPts val="3461"/>
              </a:lnSpc>
            </a:pPr>
            <a:r>
              <a:rPr lang="en-US" sz="2472">
                <a:solidFill>
                  <a:srgbClr val="FFFFFF"/>
                </a:solidFill>
                <a:latin typeface="Poppins Extra-Light"/>
                <a:ea typeface="Poppins Extra-Light"/>
                <a:cs typeface="Poppins Extra-Light"/>
                <a:sym typeface="Poppins Extra-Light"/>
              </a:rPr>
              <a:t>01272249564</a:t>
            </a:r>
          </a:p>
        </p:txBody>
      </p:sp>
      <p:sp>
        <p:nvSpPr>
          <p:cNvPr name="TextBox 16" id="16"/>
          <p:cNvSpPr txBox="true"/>
          <p:nvPr/>
        </p:nvSpPr>
        <p:spPr>
          <a:xfrm rot="0">
            <a:off x="12511960" y="9002119"/>
            <a:ext cx="4747340" cy="451497"/>
          </a:xfrm>
          <a:prstGeom prst="rect">
            <a:avLst/>
          </a:prstGeom>
        </p:spPr>
        <p:txBody>
          <a:bodyPr anchor="t" rtlCol="false" tIns="0" lIns="0" bIns="0" rIns="0">
            <a:spAutoFit/>
          </a:bodyPr>
          <a:lstStyle/>
          <a:p>
            <a:pPr algn="r">
              <a:lnSpc>
                <a:spcPts val="3461"/>
              </a:lnSpc>
            </a:pPr>
            <a:r>
              <a:rPr lang="en-US" sz="2472">
                <a:solidFill>
                  <a:srgbClr val="FFFFFF"/>
                </a:solidFill>
                <a:latin typeface="Poppins Extra-Light"/>
                <a:ea typeface="Poppins Extra-Light"/>
                <a:cs typeface="Poppins Extra-Light"/>
                <a:sym typeface="Poppins Extra-Light"/>
              </a:rPr>
              <a:t>shadymedhat98@gmail.com</a:t>
            </a:r>
          </a:p>
        </p:txBody>
      </p:sp>
      <p:sp>
        <p:nvSpPr>
          <p:cNvPr name="TextBox 17" id="17"/>
          <p:cNvSpPr txBox="true"/>
          <p:nvPr/>
        </p:nvSpPr>
        <p:spPr>
          <a:xfrm rot="0">
            <a:off x="8496029" y="9002119"/>
            <a:ext cx="1274721" cy="451551"/>
          </a:xfrm>
          <a:prstGeom prst="rect">
            <a:avLst/>
          </a:prstGeom>
        </p:spPr>
        <p:txBody>
          <a:bodyPr anchor="t" rtlCol="false" tIns="0" lIns="0" bIns="0" rIns="0">
            <a:spAutoFit/>
          </a:bodyPr>
          <a:lstStyle/>
          <a:p>
            <a:pPr algn="ctr">
              <a:lnSpc>
                <a:spcPts val="3461"/>
              </a:lnSpc>
            </a:pPr>
            <a:r>
              <a:rPr lang="en-US" sz="2472">
                <a:solidFill>
                  <a:srgbClr val="FFFFFF"/>
                </a:solidFill>
                <a:latin typeface="Poppins"/>
                <a:ea typeface="Poppins"/>
                <a:cs typeface="Poppins"/>
                <a:sym typeface="Poppins"/>
              </a:rPr>
              <a:t>-</a:t>
            </a:r>
          </a:p>
        </p:txBody>
      </p:sp>
      <p:sp>
        <p:nvSpPr>
          <p:cNvPr name="TextBox 18" id="18"/>
          <p:cNvSpPr txBox="true"/>
          <p:nvPr/>
        </p:nvSpPr>
        <p:spPr>
          <a:xfrm rot="0">
            <a:off x="2579786" y="4561445"/>
            <a:ext cx="13952614" cy="2315618"/>
          </a:xfrm>
          <a:prstGeom prst="rect">
            <a:avLst/>
          </a:prstGeom>
        </p:spPr>
        <p:txBody>
          <a:bodyPr anchor="t" rtlCol="false" tIns="0" lIns="0" bIns="0" rIns="0">
            <a:spAutoFit/>
          </a:bodyPr>
          <a:lstStyle/>
          <a:p>
            <a:pPr algn="l">
              <a:lnSpc>
                <a:spcPts val="16818"/>
              </a:lnSpc>
            </a:pPr>
            <a:r>
              <a:rPr lang="en-US" sz="18897">
                <a:solidFill>
                  <a:srgbClr val="FFFFFF"/>
                </a:solidFill>
                <a:latin typeface="Anton"/>
                <a:ea typeface="Anton"/>
                <a:cs typeface="Anton"/>
                <a:sym typeface="Anton"/>
              </a:rPr>
              <a:t>SHADY YOUSSEF</a:t>
            </a:r>
          </a:p>
        </p:txBody>
      </p:sp>
      <p:sp>
        <p:nvSpPr>
          <p:cNvPr name="TextBox 19" id="19"/>
          <p:cNvSpPr txBox="true"/>
          <p:nvPr/>
        </p:nvSpPr>
        <p:spPr>
          <a:xfrm rot="0">
            <a:off x="15928316"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Projects</a:t>
            </a:r>
          </a:p>
        </p:txBody>
      </p:sp>
      <p:sp>
        <p:nvSpPr>
          <p:cNvPr name="TextBox 20" id="20"/>
          <p:cNvSpPr txBox="true"/>
          <p:nvPr/>
        </p:nvSpPr>
        <p:spPr>
          <a:xfrm rot="0">
            <a:off x="7418881" y="850117"/>
            <a:ext cx="895829" cy="409541"/>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Home</a:t>
            </a:r>
          </a:p>
        </p:txBody>
      </p:sp>
      <p:sp>
        <p:nvSpPr>
          <p:cNvPr name="TextBox 21" id="21"/>
          <p:cNvSpPr txBox="true"/>
          <p:nvPr/>
        </p:nvSpPr>
        <p:spPr>
          <a:xfrm rot="0">
            <a:off x="9607610" y="843860"/>
            <a:ext cx="909559"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22" id="22"/>
          <p:cNvSpPr txBox="true"/>
          <p:nvPr/>
        </p:nvSpPr>
        <p:spPr>
          <a:xfrm rot="0">
            <a:off x="11810069" y="843860"/>
            <a:ext cx="759934"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Work</a:t>
            </a:r>
          </a:p>
        </p:txBody>
      </p:sp>
      <p:sp>
        <p:nvSpPr>
          <p:cNvPr name="TextBox 23" id="23"/>
          <p:cNvSpPr txBox="true"/>
          <p:nvPr/>
        </p:nvSpPr>
        <p:spPr>
          <a:xfrm rot="0">
            <a:off x="13865403" y="843860"/>
            <a:ext cx="768142"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315560" y="791876"/>
            <a:ext cx="1605083" cy="580211"/>
            <a:chOff x="0" y="0"/>
            <a:chExt cx="422738" cy="152813"/>
          </a:xfrm>
        </p:grpSpPr>
        <p:sp>
          <p:nvSpPr>
            <p:cNvPr name="Freeform 3" id="3"/>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4" id="4"/>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99299" y="2388667"/>
            <a:ext cx="16089402" cy="5327186"/>
            <a:chOff x="0" y="0"/>
            <a:chExt cx="4237538" cy="1403045"/>
          </a:xfrm>
        </p:grpSpPr>
        <p:sp>
          <p:nvSpPr>
            <p:cNvPr name="Freeform 7" id="7"/>
            <p:cNvSpPr/>
            <p:nvPr/>
          </p:nvSpPr>
          <p:spPr>
            <a:xfrm flipH="false" flipV="false" rot="0">
              <a:off x="0" y="0"/>
              <a:ext cx="4237538" cy="1403045"/>
            </a:xfrm>
            <a:custGeom>
              <a:avLst/>
              <a:gdLst/>
              <a:ahLst/>
              <a:cxnLst/>
              <a:rect r="r" b="b" t="t" l="l"/>
              <a:pathLst>
                <a:path h="1403045" w="4237538">
                  <a:moveTo>
                    <a:pt x="26946" y="0"/>
                  </a:moveTo>
                  <a:lnTo>
                    <a:pt x="4210592" y="0"/>
                  </a:lnTo>
                  <a:cubicBezTo>
                    <a:pt x="4225473" y="0"/>
                    <a:pt x="4237538" y="12064"/>
                    <a:pt x="4237538" y="26946"/>
                  </a:cubicBezTo>
                  <a:lnTo>
                    <a:pt x="4237538" y="1376099"/>
                  </a:lnTo>
                  <a:cubicBezTo>
                    <a:pt x="4237538" y="1390981"/>
                    <a:pt x="4225473" y="1403045"/>
                    <a:pt x="4210592" y="1403045"/>
                  </a:cubicBezTo>
                  <a:lnTo>
                    <a:pt x="26946" y="1403045"/>
                  </a:lnTo>
                  <a:cubicBezTo>
                    <a:pt x="12064" y="1403045"/>
                    <a:pt x="0" y="1390981"/>
                    <a:pt x="0" y="1376099"/>
                  </a:cubicBezTo>
                  <a:lnTo>
                    <a:pt x="0" y="26946"/>
                  </a:lnTo>
                  <a:cubicBezTo>
                    <a:pt x="0" y="12064"/>
                    <a:pt x="12064" y="0"/>
                    <a:pt x="26946" y="0"/>
                  </a:cubicBezTo>
                  <a:close/>
                </a:path>
              </a:pathLst>
            </a:custGeom>
            <a:gradFill rotWithShape="true">
              <a:gsLst>
                <a:gs pos="0">
                  <a:srgbClr val="000000">
                    <a:alpha val="100000"/>
                  </a:srgbClr>
                </a:gs>
                <a:gs pos="100000">
                  <a:srgbClr val="DDDDDD">
                    <a:alpha val="19000"/>
                  </a:srgbClr>
                </a:gs>
              </a:gsLst>
              <a:lin ang="2700000"/>
            </a:gradFill>
          </p:spPr>
        </p:sp>
        <p:sp>
          <p:nvSpPr>
            <p:cNvPr name="TextBox 8" id="8"/>
            <p:cNvSpPr txBox="true"/>
            <p:nvPr/>
          </p:nvSpPr>
          <p:spPr>
            <a:xfrm>
              <a:off x="0" y="-66675"/>
              <a:ext cx="4237538" cy="1469720"/>
            </a:xfrm>
            <a:prstGeom prst="rect">
              <a:avLst/>
            </a:prstGeom>
          </p:spPr>
          <p:txBody>
            <a:bodyPr anchor="ctr" rtlCol="false" tIns="50800" lIns="50800" bIns="50800" rIns="50800"/>
            <a:lstStyle/>
            <a:p>
              <a:pPr algn="ctr">
                <a:lnSpc>
                  <a:spcPts val="3151"/>
                </a:lnSpc>
              </a:pPr>
            </a:p>
          </p:txBody>
        </p:sp>
      </p:grpSp>
      <p:grpSp>
        <p:nvGrpSpPr>
          <p:cNvPr name="Group 9" id="9"/>
          <p:cNvGrpSpPr/>
          <p:nvPr/>
        </p:nvGrpSpPr>
        <p:grpSpPr>
          <a:xfrm rot="0">
            <a:off x="1430998" y="2626792"/>
            <a:ext cx="15426003" cy="4850936"/>
            <a:chOff x="0" y="0"/>
            <a:chExt cx="4079387" cy="1282824"/>
          </a:xfrm>
        </p:grpSpPr>
        <p:sp>
          <p:nvSpPr>
            <p:cNvPr name="Freeform 10" id="10"/>
            <p:cNvSpPr/>
            <p:nvPr/>
          </p:nvSpPr>
          <p:spPr>
            <a:xfrm flipH="false" flipV="false" rot="0">
              <a:off x="0" y="0"/>
              <a:ext cx="4079387" cy="1282824"/>
            </a:xfrm>
            <a:custGeom>
              <a:avLst/>
              <a:gdLst/>
              <a:ahLst/>
              <a:cxnLst/>
              <a:rect r="r" b="b" t="t" l="l"/>
              <a:pathLst>
                <a:path h="1282824" w="4079387">
                  <a:moveTo>
                    <a:pt x="28105" y="0"/>
                  </a:moveTo>
                  <a:lnTo>
                    <a:pt x="4051282" y="0"/>
                  </a:lnTo>
                  <a:cubicBezTo>
                    <a:pt x="4066804" y="0"/>
                    <a:pt x="4079387" y="12583"/>
                    <a:pt x="4079387" y="28105"/>
                  </a:cubicBezTo>
                  <a:lnTo>
                    <a:pt x="4079387" y="1254719"/>
                  </a:lnTo>
                  <a:cubicBezTo>
                    <a:pt x="4079387" y="1262173"/>
                    <a:pt x="4076426" y="1269321"/>
                    <a:pt x="4071155" y="1274592"/>
                  </a:cubicBezTo>
                  <a:cubicBezTo>
                    <a:pt x="4065884" y="1279863"/>
                    <a:pt x="4058736" y="1282824"/>
                    <a:pt x="4051282" y="1282824"/>
                  </a:cubicBezTo>
                  <a:lnTo>
                    <a:pt x="28105" y="1282824"/>
                  </a:lnTo>
                  <a:cubicBezTo>
                    <a:pt x="20651" y="1282824"/>
                    <a:pt x="13502" y="1279863"/>
                    <a:pt x="8232" y="1274592"/>
                  </a:cubicBezTo>
                  <a:cubicBezTo>
                    <a:pt x="2961" y="1269321"/>
                    <a:pt x="0" y="1262173"/>
                    <a:pt x="0" y="1254719"/>
                  </a:cubicBezTo>
                  <a:lnTo>
                    <a:pt x="0" y="28105"/>
                  </a:lnTo>
                  <a:cubicBezTo>
                    <a:pt x="0" y="20651"/>
                    <a:pt x="2961" y="13502"/>
                    <a:pt x="8232" y="8232"/>
                  </a:cubicBezTo>
                  <a:cubicBezTo>
                    <a:pt x="13502" y="2961"/>
                    <a:pt x="20651" y="0"/>
                    <a:pt x="28105" y="0"/>
                  </a:cubicBezTo>
                  <a:close/>
                </a:path>
              </a:pathLst>
            </a:custGeom>
            <a:blipFill>
              <a:blip r:embed="rId4"/>
              <a:stretch>
                <a:fillRect l="0" t="-1661" r="0" b="-49388"/>
              </a:stretch>
            </a:blipFill>
          </p:spPr>
        </p:sp>
      </p:grpSp>
      <p:sp>
        <p:nvSpPr>
          <p:cNvPr name="Freeform 11" id="11"/>
          <p:cNvSpPr/>
          <p:nvPr/>
        </p:nvSpPr>
        <p:spPr>
          <a:xfrm flipH="false" flipV="false" rot="0">
            <a:off x="7341351" y="8010228"/>
            <a:ext cx="3747737" cy="501260"/>
          </a:xfrm>
          <a:custGeom>
            <a:avLst/>
            <a:gdLst/>
            <a:ahLst/>
            <a:cxnLst/>
            <a:rect r="r" b="b" t="t" l="l"/>
            <a:pathLst>
              <a:path h="501260" w="3747737">
                <a:moveTo>
                  <a:pt x="0" y="0"/>
                </a:moveTo>
                <a:lnTo>
                  <a:pt x="3747737" y="0"/>
                </a:lnTo>
                <a:lnTo>
                  <a:pt x="3747737" y="501260"/>
                </a:lnTo>
                <a:lnTo>
                  <a:pt x="0" y="5012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6500235"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Projects</a:t>
            </a:r>
          </a:p>
        </p:txBody>
      </p:sp>
      <p:sp>
        <p:nvSpPr>
          <p:cNvPr name="TextBox 13" id="13"/>
          <p:cNvSpPr txBox="true"/>
          <p:nvPr/>
        </p:nvSpPr>
        <p:spPr>
          <a:xfrm rot="0">
            <a:off x="7990800" y="850117"/>
            <a:ext cx="895829" cy="409568"/>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4" id="14"/>
          <p:cNvSpPr txBox="true"/>
          <p:nvPr/>
        </p:nvSpPr>
        <p:spPr>
          <a:xfrm rot="0">
            <a:off x="10179529" y="843860"/>
            <a:ext cx="909559"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5" id="15"/>
          <p:cNvSpPr txBox="true"/>
          <p:nvPr/>
        </p:nvSpPr>
        <p:spPr>
          <a:xfrm rot="0">
            <a:off x="12381988" y="843860"/>
            <a:ext cx="759934"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Work</a:t>
            </a:r>
          </a:p>
        </p:txBody>
      </p:sp>
      <p:sp>
        <p:nvSpPr>
          <p:cNvPr name="TextBox 16" id="16"/>
          <p:cNvSpPr txBox="true"/>
          <p:nvPr/>
        </p:nvSpPr>
        <p:spPr>
          <a:xfrm rot="0">
            <a:off x="14437322" y="843860"/>
            <a:ext cx="768142" cy="409568"/>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Skills</a:t>
            </a:r>
          </a:p>
        </p:txBody>
      </p:sp>
      <p:sp>
        <p:nvSpPr>
          <p:cNvPr name="TextBox 17" id="17"/>
          <p:cNvSpPr txBox="true"/>
          <p:nvPr/>
        </p:nvSpPr>
        <p:spPr>
          <a:xfrm rot="0">
            <a:off x="7640846" y="8023264"/>
            <a:ext cx="2491565" cy="437087"/>
          </a:xfrm>
          <a:prstGeom prst="rect">
            <a:avLst/>
          </a:prstGeom>
        </p:spPr>
        <p:txBody>
          <a:bodyPr anchor="t" rtlCol="false" tIns="0" lIns="0" bIns="0" rIns="0">
            <a:spAutoFit/>
          </a:bodyPr>
          <a:lstStyle/>
          <a:p>
            <a:pPr algn="ctr">
              <a:lnSpc>
                <a:spcPts val="3325"/>
              </a:lnSpc>
            </a:pPr>
            <a:r>
              <a:rPr lang="en-US" sz="2639" u="sng">
                <a:solidFill>
                  <a:srgbClr val="000000"/>
                </a:solidFill>
                <a:latin typeface="Poppins"/>
                <a:ea typeface="Poppins"/>
                <a:cs typeface="Poppins"/>
                <a:sym typeface="Poppins"/>
                <a:hlinkClick r:id="rId7" tooltip="https://bossmedclinic.com"/>
              </a:rPr>
              <a:t>Bossmedclinic</a:t>
            </a:r>
          </a:p>
        </p:txBody>
      </p:sp>
      <p:sp>
        <p:nvSpPr>
          <p:cNvPr name="TextBox 18" id="18"/>
          <p:cNvSpPr txBox="true"/>
          <p:nvPr/>
        </p:nvSpPr>
        <p:spPr>
          <a:xfrm rot="0">
            <a:off x="2036999" y="8778188"/>
            <a:ext cx="14214002" cy="1345958"/>
          </a:xfrm>
          <a:prstGeom prst="rect">
            <a:avLst/>
          </a:prstGeom>
        </p:spPr>
        <p:txBody>
          <a:bodyPr anchor="t" rtlCol="false" tIns="0" lIns="0" bIns="0" rIns="0">
            <a:spAutoFit/>
          </a:bodyPr>
          <a:lstStyle/>
          <a:p>
            <a:pPr algn="ctr">
              <a:lnSpc>
                <a:spcPts val="2665"/>
              </a:lnSpc>
            </a:pPr>
            <a:r>
              <a:rPr lang="en-US" sz="2115">
                <a:solidFill>
                  <a:srgbClr val="FFFFFF"/>
                </a:solidFill>
                <a:latin typeface="Poppins Thin"/>
                <a:ea typeface="Poppins Thin"/>
                <a:cs typeface="Poppins Thin"/>
                <a:sym typeface="Poppins Thin"/>
              </a:rPr>
              <a:t>I developed a website for a Burlington, Ontario healthcare organization specializing in harm reduction and supportive care for individuals facing opioid use, chronic pain, and substance use challenges. The site conveys their mission to provide safe alternatives, reduce overdose risks, and support personal health and wellness goals.</a:t>
            </a:r>
          </a:p>
        </p:txBody>
      </p:sp>
      <p:grpSp>
        <p:nvGrpSpPr>
          <p:cNvPr name="Group 19" id="19"/>
          <p:cNvGrpSpPr/>
          <p:nvPr/>
        </p:nvGrpSpPr>
        <p:grpSpPr>
          <a:xfrm rot="0">
            <a:off x="17675249" y="1212321"/>
            <a:ext cx="319531" cy="31953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22" id="22"/>
          <p:cNvSpPr txBox="true"/>
          <p:nvPr/>
        </p:nvSpPr>
        <p:spPr>
          <a:xfrm rot="0">
            <a:off x="17779303" y="1223986"/>
            <a:ext cx="111424" cy="258075"/>
          </a:xfrm>
          <a:prstGeom prst="rect">
            <a:avLst/>
          </a:prstGeom>
        </p:spPr>
        <p:txBody>
          <a:bodyPr anchor="t" rtlCol="false" tIns="0" lIns="0" bIns="0" rIns="0">
            <a:spAutoFit/>
          </a:bodyPr>
          <a:lstStyle/>
          <a:p>
            <a:pPr algn="ctr">
              <a:lnSpc>
                <a:spcPts val="2050"/>
              </a:lnSpc>
            </a:pPr>
            <a:r>
              <a:rPr lang="en-US" sz="1464">
                <a:solidFill>
                  <a:srgbClr val="FFFFFF"/>
                </a:solidFill>
                <a:latin typeface="Poppins"/>
                <a:ea typeface="Poppins"/>
                <a:cs typeface="Poppins"/>
                <a:sym typeface="Poppins"/>
              </a:rPr>
              <a:t>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315560" y="791876"/>
            <a:ext cx="1605083" cy="580211"/>
            <a:chOff x="0" y="0"/>
            <a:chExt cx="422738" cy="152813"/>
          </a:xfrm>
        </p:grpSpPr>
        <p:sp>
          <p:nvSpPr>
            <p:cNvPr name="Freeform 3" id="3"/>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4" id="4"/>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99299" y="2388667"/>
            <a:ext cx="16089402" cy="5327186"/>
            <a:chOff x="0" y="0"/>
            <a:chExt cx="4237538" cy="1403045"/>
          </a:xfrm>
        </p:grpSpPr>
        <p:sp>
          <p:nvSpPr>
            <p:cNvPr name="Freeform 7" id="7"/>
            <p:cNvSpPr/>
            <p:nvPr/>
          </p:nvSpPr>
          <p:spPr>
            <a:xfrm flipH="false" flipV="false" rot="0">
              <a:off x="0" y="0"/>
              <a:ext cx="4237538" cy="1403045"/>
            </a:xfrm>
            <a:custGeom>
              <a:avLst/>
              <a:gdLst/>
              <a:ahLst/>
              <a:cxnLst/>
              <a:rect r="r" b="b" t="t" l="l"/>
              <a:pathLst>
                <a:path h="1403045" w="4237538">
                  <a:moveTo>
                    <a:pt x="26946" y="0"/>
                  </a:moveTo>
                  <a:lnTo>
                    <a:pt x="4210592" y="0"/>
                  </a:lnTo>
                  <a:cubicBezTo>
                    <a:pt x="4225473" y="0"/>
                    <a:pt x="4237538" y="12064"/>
                    <a:pt x="4237538" y="26946"/>
                  </a:cubicBezTo>
                  <a:lnTo>
                    <a:pt x="4237538" y="1376099"/>
                  </a:lnTo>
                  <a:cubicBezTo>
                    <a:pt x="4237538" y="1390981"/>
                    <a:pt x="4225473" y="1403045"/>
                    <a:pt x="4210592" y="1403045"/>
                  </a:cubicBezTo>
                  <a:lnTo>
                    <a:pt x="26946" y="1403045"/>
                  </a:lnTo>
                  <a:cubicBezTo>
                    <a:pt x="12064" y="1403045"/>
                    <a:pt x="0" y="1390981"/>
                    <a:pt x="0" y="1376099"/>
                  </a:cubicBezTo>
                  <a:lnTo>
                    <a:pt x="0" y="26946"/>
                  </a:lnTo>
                  <a:cubicBezTo>
                    <a:pt x="0" y="12064"/>
                    <a:pt x="12064" y="0"/>
                    <a:pt x="26946" y="0"/>
                  </a:cubicBezTo>
                  <a:close/>
                </a:path>
              </a:pathLst>
            </a:custGeom>
            <a:gradFill rotWithShape="true">
              <a:gsLst>
                <a:gs pos="0">
                  <a:srgbClr val="000000">
                    <a:alpha val="100000"/>
                  </a:srgbClr>
                </a:gs>
                <a:gs pos="100000">
                  <a:srgbClr val="DDDDDD">
                    <a:alpha val="19000"/>
                  </a:srgbClr>
                </a:gs>
              </a:gsLst>
              <a:lin ang="2700000"/>
            </a:gradFill>
          </p:spPr>
        </p:sp>
        <p:sp>
          <p:nvSpPr>
            <p:cNvPr name="TextBox 8" id="8"/>
            <p:cNvSpPr txBox="true"/>
            <p:nvPr/>
          </p:nvSpPr>
          <p:spPr>
            <a:xfrm>
              <a:off x="0" y="-66675"/>
              <a:ext cx="4237538" cy="1469720"/>
            </a:xfrm>
            <a:prstGeom prst="rect">
              <a:avLst/>
            </a:prstGeom>
          </p:spPr>
          <p:txBody>
            <a:bodyPr anchor="ctr" rtlCol="false" tIns="50800" lIns="50800" bIns="50800" rIns="50800"/>
            <a:lstStyle/>
            <a:p>
              <a:pPr algn="ctr">
                <a:lnSpc>
                  <a:spcPts val="3151"/>
                </a:lnSpc>
              </a:pPr>
            </a:p>
          </p:txBody>
        </p:sp>
      </p:grpSp>
      <p:grpSp>
        <p:nvGrpSpPr>
          <p:cNvPr name="Group 9" id="9"/>
          <p:cNvGrpSpPr/>
          <p:nvPr/>
        </p:nvGrpSpPr>
        <p:grpSpPr>
          <a:xfrm rot="0">
            <a:off x="1430998" y="2626792"/>
            <a:ext cx="15426003" cy="4850936"/>
            <a:chOff x="0" y="0"/>
            <a:chExt cx="4079387" cy="1282824"/>
          </a:xfrm>
        </p:grpSpPr>
        <p:sp>
          <p:nvSpPr>
            <p:cNvPr name="Freeform 10" id="10"/>
            <p:cNvSpPr/>
            <p:nvPr/>
          </p:nvSpPr>
          <p:spPr>
            <a:xfrm flipH="false" flipV="false" rot="0">
              <a:off x="0" y="0"/>
              <a:ext cx="4079387" cy="1282824"/>
            </a:xfrm>
            <a:custGeom>
              <a:avLst/>
              <a:gdLst/>
              <a:ahLst/>
              <a:cxnLst/>
              <a:rect r="r" b="b" t="t" l="l"/>
              <a:pathLst>
                <a:path h="1282824" w="4079387">
                  <a:moveTo>
                    <a:pt x="28105" y="0"/>
                  </a:moveTo>
                  <a:lnTo>
                    <a:pt x="4051282" y="0"/>
                  </a:lnTo>
                  <a:cubicBezTo>
                    <a:pt x="4066804" y="0"/>
                    <a:pt x="4079387" y="12583"/>
                    <a:pt x="4079387" y="28105"/>
                  </a:cubicBezTo>
                  <a:lnTo>
                    <a:pt x="4079387" y="1254719"/>
                  </a:lnTo>
                  <a:cubicBezTo>
                    <a:pt x="4079387" y="1262173"/>
                    <a:pt x="4076426" y="1269321"/>
                    <a:pt x="4071155" y="1274592"/>
                  </a:cubicBezTo>
                  <a:cubicBezTo>
                    <a:pt x="4065884" y="1279863"/>
                    <a:pt x="4058736" y="1282824"/>
                    <a:pt x="4051282" y="1282824"/>
                  </a:cubicBezTo>
                  <a:lnTo>
                    <a:pt x="28105" y="1282824"/>
                  </a:lnTo>
                  <a:cubicBezTo>
                    <a:pt x="20651" y="1282824"/>
                    <a:pt x="13502" y="1279863"/>
                    <a:pt x="8232" y="1274592"/>
                  </a:cubicBezTo>
                  <a:cubicBezTo>
                    <a:pt x="2961" y="1269321"/>
                    <a:pt x="0" y="1262173"/>
                    <a:pt x="0" y="1254719"/>
                  </a:cubicBezTo>
                  <a:lnTo>
                    <a:pt x="0" y="28105"/>
                  </a:lnTo>
                  <a:cubicBezTo>
                    <a:pt x="0" y="20651"/>
                    <a:pt x="2961" y="13502"/>
                    <a:pt x="8232" y="8232"/>
                  </a:cubicBezTo>
                  <a:cubicBezTo>
                    <a:pt x="13502" y="2961"/>
                    <a:pt x="20651" y="0"/>
                    <a:pt x="28105" y="0"/>
                  </a:cubicBezTo>
                  <a:close/>
                </a:path>
              </a:pathLst>
            </a:custGeom>
            <a:blipFill>
              <a:blip r:embed="rId4"/>
              <a:stretch>
                <a:fillRect l="0" t="0" r="0" b="-52242"/>
              </a:stretch>
            </a:blipFill>
          </p:spPr>
        </p:sp>
      </p:grpSp>
      <p:sp>
        <p:nvSpPr>
          <p:cNvPr name="Freeform 11" id="11"/>
          <p:cNvSpPr/>
          <p:nvPr/>
        </p:nvSpPr>
        <p:spPr>
          <a:xfrm flipH="false" flipV="false" rot="0">
            <a:off x="6969748" y="7887213"/>
            <a:ext cx="4348504" cy="581612"/>
          </a:xfrm>
          <a:custGeom>
            <a:avLst/>
            <a:gdLst/>
            <a:ahLst/>
            <a:cxnLst/>
            <a:rect r="r" b="b" t="t" l="l"/>
            <a:pathLst>
              <a:path h="581612" w="4348504">
                <a:moveTo>
                  <a:pt x="0" y="0"/>
                </a:moveTo>
                <a:lnTo>
                  <a:pt x="4348504" y="0"/>
                </a:lnTo>
                <a:lnTo>
                  <a:pt x="4348504" y="581612"/>
                </a:lnTo>
                <a:lnTo>
                  <a:pt x="0" y="581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6500235"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Projects</a:t>
            </a:r>
          </a:p>
        </p:txBody>
      </p:sp>
      <p:sp>
        <p:nvSpPr>
          <p:cNvPr name="TextBox 13" id="13"/>
          <p:cNvSpPr txBox="true"/>
          <p:nvPr/>
        </p:nvSpPr>
        <p:spPr>
          <a:xfrm rot="0">
            <a:off x="7990800" y="850117"/>
            <a:ext cx="895829" cy="409568"/>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4" id="14"/>
          <p:cNvSpPr txBox="true"/>
          <p:nvPr/>
        </p:nvSpPr>
        <p:spPr>
          <a:xfrm rot="0">
            <a:off x="10179529" y="843860"/>
            <a:ext cx="909559"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5" id="15"/>
          <p:cNvSpPr txBox="true"/>
          <p:nvPr/>
        </p:nvSpPr>
        <p:spPr>
          <a:xfrm rot="0">
            <a:off x="12381988" y="843860"/>
            <a:ext cx="759934"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Work</a:t>
            </a:r>
          </a:p>
        </p:txBody>
      </p:sp>
      <p:sp>
        <p:nvSpPr>
          <p:cNvPr name="TextBox 16" id="16"/>
          <p:cNvSpPr txBox="true"/>
          <p:nvPr/>
        </p:nvSpPr>
        <p:spPr>
          <a:xfrm rot="0">
            <a:off x="14437322" y="843860"/>
            <a:ext cx="768142" cy="409568"/>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Skills</a:t>
            </a:r>
          </a:p>
        </p:txBody>
      </p:sp>
      <p:sp>
        <p:nvSpPr>
          <p:cNvPr name="TextBox 17" id="17"/>
          <p:cNvSpPr txBox="true"/>
          <p:nvPr/>
        </p:nvSpPr>
        <p:spPr>
          <a:xfrm rot="0">
            <a:off x="7286831" y="8013577"/>
            <a:ext cx="3199596" cy="300308"/>
          </a:xfrm>
          <a:prstGeom prst="rect">
            <a:avLst/>
          </a:prstGeom>
        </p:spPr>
        <p:txBody>
          <a:bodyPr anchor="t" rtlCol="false" tIns="0" lIns="0" bIns="0" rIns="0">
            <a:spAutoFit/>
          </a:bodyPr>
          <a:lstStyle/>
          <a:p>
            <a:pPr algn="ctr">
              <a:lnSpc>
                <a:spcPts val="2317"/>
              </a:lnSpc>
            </a:pPr>
            <a:r>
              <a:rPr lang="en-US" sz="1839" u="sng">
                <a:solidFill>
                  <a:srgbClr val="000000"/>
                </a:solidFill>
                <a:latin typeface="Poppins"/>
                <a:ea typeface="Poppins"/>
                <a:cs typeface="Poppins"/>
                <a:sym typeface="Poppins"/>
                <a:hlinkClick r:id="rId7" tooltip="https://kingmedicalartspharmacy.ca"/>
              </a:rPr>
              <a:t>Kingmedicalartspharmacy</a:t>
            </a:r>
          </a:p>
        </p:txBody>
      </p:sp>
      <p:sp>
        <p:nvSpPr>
          <p:cNvPr name="TextBox 18" id="18"/>
          <p:cNvSpPr txBox="true"/>
          <p:nvPr/>
        </p:nvSpPr>
        <p:spPr>
          <a:xfrm rot="0">
            <a:off x="2108870" y="8611609"/>
            <a:ext cx="14070260" cy="1345958"/>
          </a:xfrm>
          <a:prstGeom prst="rect">
            <a:avLst/>
          </a:prstGeom>
        </p:spPr>
        <p:txBody>
          <a:bodyPr anchor="t" rtlCol="false" tIns="0" lIns="0" bIns="0" rIns="0">
            <a:spAutoFit/>
          </a:bodyPr>
          <a:lstStyle/>
          <a:p>
            <a:pPr algn="ctr">
              <a:lnSpc>
                <a:spcPts val="2665"/>
              </a:lnSpc>
            </a:pPr>
            <a:r>
              <a:rPr lang="en-US" sz="2115">
                <a:solidFill>
                  <a:srgbClr val="FFFFFF"/>
                </a:solidFill>
                <a:latin typeface="Poppins Thin"/>
                <a:ea typeface="Poppins Thin"/>
                <a:cs typeface="Poppins Thin"/>
                <a:sym typeface="Poppins Thin"/>
              </a:rPr>
              <a:t>I created a website for King Medical Arts Pharmacy and Home Healthcare, a family-run Mississauga pharmacy with over 25 years of service. The site showcases their wide range of offerings — from free delivery and blister packs to mobility aids and online prescription refills — while highlighting their commitment to professional, personalized healthcare.</a:t>
            </a:r>
          </a:p>
        </p:txBody>
      </p:sp>
      <p:grpSp>
        <p:nvGrpSpPr>
          <p:cNvPr name="Group 19" id="19"/>
          <p:cNvGrpSpPr/>
          <p:nvPr/>
        </p:nvGrpSpPr>
        <p:grpSpPr>
          <a:xfrm rot="0">
            <a:off x="17675249" y="1212321"/>
            <a:ext cx="319531" cy="31953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22" id="22"/>
          <p:cNvSpPr txBox="true"/>
          <p:nvPr/>
        </p:nvSpPr>
        <p:spPr>
          <a:xfrm rot="0">
            <a:off x="17779303" y="1223986"/>
            <a:ext cx="111424" cy="258075"/>
          </a:xfrm>
          <a:prstGeom prst="rect">
            <a:avLst/>
          </a:prstGeom>
        </p:spPr>
        <p:txBody>
          <a:bodyPr anchor="t" rtlCol="false" tIns="0" lIns="0" bIns="0" rIns="0">
            <a:spAutoFit/>
          </a:bodyPr>
          <a:lstStyle/>
          <a:p>
            <a:pPr algn="ctr">
              <a:lnSpc>
                <a:spcPts val="2050"/>
              </a:lnSpc>
            </a:pPr>
            <a:r>
              <a:rPr lang="en-US" sz="1464">
                <a:solidFill>
                  <a:srgbClr val="FFFFFF"/>
                </a:solidFill>
                <a:latin typeface="Poppins"/>
                <a:ea typeface="Poppins"/>
                <a:cs typeface="Poppins"/>
                <a:sym typeface="Poppins"/>
              </a:rPr>
              <a:t>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315560" y="791876"/>
            <a:ext cx="1605083" cy="580211"/>
            <a:chOff x="0" y="0"/>
            <a:chExt cx="422738" cy="152813"/>
          </a:xfrm>
        </p:grpSpPr>
        <p:sp>
          <p:nvSpPr>
            <p:cNvPr name="Freeform 3" id="3"/>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4" id="4"/>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99299" y="2388667"/>
            <a:ext cx="16089402" cy="5327186"/>
            <a:chOff x="0" y="0"/>
            <a:chExt cx="4237538" cy="1403045"/>
          </a:xfrm>
        </p:grpSpPr>
        <p:sp>
          <p:nvSpPr>
            <p:cNvPr name="Freeform 7" id="7"/>
            <p:cNvSpPr/>
            <p:nvPr/>
          </p:nvSpPr>
          <p:spPr>
            <a:xfrm flipH="false" flipV="false" rot="0">
              <a:off x="0" y="0"/>
              <a:ext cx="4237538" cy="1403045"/>
            </a:xfrm>
            <a:custGeom>
              <a:avLst/>
              <a:gdLst/>
              <a:ahLst/>
              <a:cxnLst/>
              <a:rect r="r" b="b" t="t" l="l"/>
              <a:pathLst>
                <a:path h="1403045" w="4237538">
                  <a:moveTo>
                    <a:pt x="26946" y="0"/>
                  </a:moveTo>
                  <a:lnTo>
                    <a:pt x="4210592" y="0"/>
                  </a:lnTo>
                  <a:cubicBezTo>
                    <a:pt x="4225473" y="0"/>
                    <a:pt x="4237538" y="12064"/>
                    <a:pt x="4237538" y="26946"/>
                  </a:cubicBezTo>
                  <a:lnTo>
                    <a:pt x="4237538" y="1376099"/>
                  </a:lnTo>
                  <a:cubicBezTo>
                    <a:pt x="4237538" y="1390981"/>
                    <a:pt x="4225473" y="1403045"/>
                    <a:pt x="4210592" y="1403045"/>
                  </a:cubicBezTo>
                  <a:lnTo>
                    <a:pt x="26946" y="1403045"/>
                  </a:lnTo>
                  <a:cubicBezTo>
                    <a:pt x="12064" y="1403045"/>
                    <a:pt x="0" y="1390981"/>
                    <a:pt x="0" y="1376099"/>
                  </a:cubicBezTo>
                  <a:lnTo>
                    <a:pt x="0" y="26946"/>
                  </a:lnTo>
                  <a:cubicBezTo>
                    <a:pt x="0" y="12064"/>
                    <a:pt x="12064" y="0"/>
                    <a:pt x="26946" y="0"/>
                  </a:cubicBezTo>
                  <a:close/>
                </a:path>
              </a:pathLst>
            </a:custGeom>
            <a:gradFill rotWithShape="true">
              <a:gsLst>
                <a:gs pos="0">
                  <a:srgbClr val="000000">
                    <a:alpha val="100000"/>
                  </a:srgbClr>
                </a:gs>
                <a:gs pos="100000">
                  <a:srgbClr val="DDDDDD">
                    <a:alpha val="19000"/>
                  </a:srgbClr>
                </a:gs>
              </a:gsLst>
              <a:lin ang="2700000"/>
            </a:gradFill>
          </p:spPr>
        </p:sp>
        <p:sp>
          <p:nvSpPr>
            <p:cNvPr name="TextBox 8" id="8"/>
            <p:cNvSpPr txBox="true"/>
            <p:nvPr/>
          </p:nvSpPr>
          <p:spPr>
            <a:xfrm>
              <a:off x="0" y="-66675"/>
              <a:ext cx="4237538" cy="1469720"/>
            </a:xfrm>
            <a:prstGeom prst="rect">
              <a:avLst/>
            </a:prstGeom>
          </p:spPr>
          <p:txBody>
            <a:bodyPr anchor="ctr" rtlCol="false" tIns="50800" lIns="50800" bIns="50800" rIns="50800"/>
            <a:lstStyle/>
            <a:p>
              <a:pPr algn="ctr">
                <a:lnSpc>
                  <a:spcPts val="3151"/>
                </a:lnSpc>
              </a:pPr>
            </a:p>
          </p:txBody>
        </p:sp>
      </p:grpSp>
      <p:grpSp>
        <p:nvGrpSpPr>
          <p:cNvPr name="Group 9" id="9"/>
          <p:cNvGrpSpPr/>
          <p:nvPr/>
        </p:nvGrpSpPr>
        <p:grpSpPr>
          <a:xfrm rot="0">
            <a:off x="1430998" y="2626792"/>
            <a:ext cx="15426003" cy="4850936"/>
            <a:chOff x="0" y="0"/>
            <a:chExt cx="4079387" cy="1282824"/>
          </a:xfrm>
        </p:grpSpPr>
        <p:sp>
          <p:nvSpPr>
            <p:cNvPr name="Freeform 10" id="10"/>
            <p:cNvSpPr/>
            <p:nvPr/>
          </p:nvSpPr>
          <p:spPr>
            <a:xfrm flipH="false" flipV="false" rot="0">
              <a:off x="0" y="0"/>
              <a:ext cx="4079387" cy="1282824"/>
            </a:xfrm>
            <a:custGeom>
              <a:avLst/>
              <a:gdLst/>
              <a:ahLst/>
              <a:cxnLst/>
              <a:rect r="r" b="b" t="t" l="l"/>
              <a:pathLst>
                <a:path h="1282824" w="4079387">
                  <a:moveTo>
                    <a:pt x="28105" y="0"/>
                  </a:moveTo>
                  <a:lnTo>
                    <a:pt x="4051282" y="0"/>
                  </a:lnTo>
                  <a:cubicBezTo>
                    <a:pt x="4066804" y="0"/>
                    <a:pt x="4079387" y="12583"/>
                    <a:pt x="4079387" y="28105"/>
                  </a:cubicBezTo>
                  <a:lnTo>
                    <a:pt x="4079387" y="1254719"/>
                  </a:lnTo>
                  <a:cubicBezTo>
                    <a:pt x="4079387" y="1262173"/>
                    <a:pt x="4076426" y="1269321"/>
                    <a:pt x="4071155" y="1274592"/>
                  </a:cubicBezTo>
                  <a:cubicBezTo>
                    <a:pt x="4065884" y="1279863"/>
                    <a:pt x="4058736" y="1282824"/>
                    <a:pt x="4051282" y="1282824"/>
                  </a:cubicBezTo>
                  <a:lnTo>
                    <a:pt x="28105" y="1282824"/>
                  </a:lnTo>
                  <a:cubicBezTo>
                    <a:pt x="20651" y="1282824"/>
                    <a:pt x="13502" y="1279863"/>
                    <a:pt x="8232" y="1274592"/>
                  </a:cubicBezTo>
                  <a:cubicBezTo>
                    <a:pt x="2961" y="1269321"/>
                    <a:pt x="0" y="1262173"/>
                    <a:pt x="0" y="1254719"/>
                  </a:cubicBezTo>
                  <a:lnTo>
                    <a:pt x="0" y="28105"/>
                  </a:lnTo>
                  <a:cubicBezTo>
                    <a:pt x="0" y="20651"/>
                    <a:pt x="2961" y="13502"/>
                    <a:pt x="8232" y="8232"/>
                  </a:cubicBezTo>
                  <a:cubicBezTo>
                    <a:pt x="13502" y="2961"/>
                    <a:pt x="20651" y="0"/>
                    <a:pt x="28105" y="0"/>
                  </a:cubicBezTo>
                  <a:close/>
                </a:path>
              </a:pathLst>
            </a:custGeom>
            <a:blipFill>
              <a:blip r:embed="rId4"/>
              <a:stretch>
                <a:fillRect l="0" t="0" r="0" b="-51447"/>
              </a:stretch>
            </a:blipFill>
          </p:spPr>
        </p:sp>
      </p:grpSp>
      <p:sp>
        <p:nvSpPr>
          <p:cNvPr name="Freeform 11" id="11"/>
          <p:cNvSpPr/>
          <p:nvPr/>
        </p:nvSpPr>
        <p:spPr>
          <a:xfrm flipH="false" flipV="false" rot="0">
            <a:off x="7341351" y="8010228"/>
            <a:ext cx="3747737" cy="501260"/>
          </a:xfrm>
          <a:custGeom>
            <a:avLst/>
            <a:gdLst/>
            <a:ahLst/>
            <a:cxnLst/>
            <a:rect r="r" b="b" t="t" l="l"/>
            <a:pathLst>
              <a:path h="501260" w="3747737">
                <a:moveTo>
                  <a:pt x="0" y="0"/>
                </a:moveTo>
                <a:lnTo>
                  <a:pt x="3747737" y="0"/>
                </a:lnTo>
                <a:lnTo>
                  <a:pt x="3747737" y="501260"/>
                </a:lnTo>
                <a:lnTo>
                  <a:pt x="0" y="5012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6500235"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Projects</a:t>
            </a:r>
          </a:p>
        </p:txBody>
      </p:sp>
      <p:sp>
        <p:nvSpPr>
          <p:cNvPr name="TextBox 13" id="13"/>
          <p:cNvSpPr txBox="true"/>
          <p:nvPr/>
        </p:nvSpPr>
        <p:spPr>
          <a:xfrm rot="0">
            <a:off x="7990800" y="850117"/>
            <a:ext cx="895829" cy="409568"/>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4" id="14"/>
          <p:cNvSpPr txBox="true"/>
          <p:nvPr/>
        </p:nvSpPr>
        <p:spPr>
          <a:xfrm rot="0">
            <a:off x="10179529" y="843860"/>
            <a:ext cx="909559"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5" id="15"/>
          <p:cNvSpPr txBox="true"/>
          <p:nvPr/>
        </p:nvSpPr>
        <p:spPr>
          <a:xfrm rot="0">
            <a:off x="12381988" y="843860"/>
            <a:ext cx="759934"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Work</a:t>
            </a:r>
          </a:p>
        </p:txBody>
      </p:sp>
      <p:sp>
        <p:nvSpPr>
          <p:cNvPr name="TextBox 16" id="16"/>
          <p:cNvSpPr txBox="true"/>
          <p:nvPr/>
        </p:nvSpPr>
        <p:spPr>
          <a:xfrm rot="0">
            <a:off x="14437322" y="843860"/>
            <a:ext cx="768142" cy="409568"/>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Skills</a:t>
            </a:r>
          </a:p>
        </p:txBody>
      </p:sp>
      <p:sp>
        <p:nvSpPr>
          <p:cNvPr name="TextBox 17" id="17"/>
          <p:cNvSpPr txBox="true"/>
          <p:nvPr/>
        </p:nvSpPr>
        <p:spPr>
          <a:xfrm rot="0">
            <a:off x="7782360" y="8078128"/>
            <a:ext cx="2208537" cy="336884"/>
          </a:xfrm>
          <a:prstGeom prst="rect">
            <a:avLst/>
          </a:prstGeom>
        </p:spPr>
        <p:txBody>
          <a:bodyPr anchor="t" rtlCol="false" tIns="0" lIns="0" bIns="0" rIns="0">
            <a:spAutoFit/>
          </a:bodyPr>
          <a:lstStyle/>
          <a:p>
            <a:pPr algn="ctr">
              <a:lnSpc>
                <a:spcPts val="2569"/>
              </a:lnSpc>
            </a:pPr>
            <a:r>
              <a:rPr lang="en-US" sz="2039" u="sng">
                <a:solidFill>
                  <a:srgbClr val="000000"/>
                </a:solidFill>
                <a:latin typeface="Poppins"/>
                <a:ea typeface="Poppins"/>
                <a:cs typeface="Poppins"/>
                <a:sym typeface="Poppins"/>
                <a:hlinkClick r:id="rId7" tooltip="https://pharmacyonking.ca"/>
              </a:rPr>
              <a:t>Pharmacyonking</a:t>
            </a:r>
          </a:p>
        </p:txBody>
      </p:sp>
      <p:sp>
        <p:nvSpPr>
          <p:cNvPr name="TextBox 18" id="18"/>
          <p:cNvSpPr txBox="true"/>
          <p:nvPr/>
        </p:nvSpPr>
        <p:spPr>
          <a:xfrm rot="0">
            <a:off x="2108870" y="8873438"/>
            <a:ext cx="14070260" cy="1012583"/>
          </a:xfrm>
          <a:prstGeom prst="rect">
            <a:avLst/>
          </a:prstGeom>
        </p:spPr>
        <p:txBody>
          <a:bodyPr anchor="t" rtlCol="false" tIns="0" lIns="0" bIns="0" rIns="0">
            <a:spAutoFit/>
          </a:bodyPr>
          <a:lstStyle/>
          <a:p>
            <a:pPr algn="ctr">
              <a:lnSpc>
                <a:spcPts val="2665"/>
              </a:lnSpc>
            </a:pPr>
            <a:r>
              <a:rPr lang="en-US" sz="2115">
                <a:solidFill>
                  <a:srgbClr val="FFFFFF"/>
                </a:solidFill>
                <a:latin typeface="Poppins Thin"/>
                <a:ea typeface="Poppins Thin"/>
                <a:cs typeface="Poppins Thin"/>
                <a:sym typeface="Poppins Thin"/>
              </a:rPr>
              <a:t>I developed a website for a community-centered pharmacy dedicated to providing personalized healthcare services. The site reflects their mission to go beyond prescriptions, positioning the pharmacy as a cornerstone of health and wellness in the community.</a:t>
            </a:r>
          </a:p>
        </p:txBody>
      </p:sp>
      <p:grpSp>
        <p:nvGrpSpPr>
          <p:cNvPr name="Group 19" id="19"/>
          <p:cNvGrpSpPr/>
          <p:nvPr/>
        </p:nvGrpSpPr>
        <p:grpSpPr>
          <a:xfrm rot="0">
            <a:off x="17675249" y="1212321"/>
            <a:ext cx="319531" cy="31953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22" id="22"/>
          <p:cNvSpPr txBox="true"/>
          <p:nvPr/>
        </p:nvSpPr>
        <p:spPr>
          <a:xfrm rot="0">
            <a:off x="17779303" y="1223986"/>
            <a:ext cx="111424" cy="258075"/>
          </a:xfrm>
          <a:prstGeom prst="rect">
            <a:avLst/>
          </a:prstGeom>
        </p:spPr>
        <p:txBody>
          <a:bodyPr anchor="t" rtlCol="false" tIns="0" lIns="0" bIns="0" rIns="0">
            <a:spAutoFit/>
          </a:bodyPr>
          <a:lstStyle/>
          <a:p>
            <a:pPr algn="ctr">
              <a:lnSpc>
                <a:spcPts val="2050"/>
              </a:lnSpc>
            </a:pPr>
            <a:r>
              <a:rPr lang="en-US" sz="1464">
                <a:solidFill>
                  <a:srgbClr val="FFFFFF"/>
                </a:solidFill>
                <a:latin typeface="Poppins"/>
                <a:ea typeface="Poppins"/>
                <a:cs typeface="Poppins"/>
                <a:sym typeface="Poppins"/>
              </a:rPr>
              <a:t>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96111" y="349538"/>
            <a:ext cx="17695777" cy="9587924"/>
            <a:chOff x="0" y="0"/>
            <a:chExt cx="4660616" cy="2525215"/>
          </a:xfrm>
        </p:grpSpPr>
        <p:sp>
          <p:nvSpPr>
            <p:cNvPr name="Freeform 3" id="3"/>
            <p:cNvSpPr/>
            <p:nvPr/>
          </p:nvSpPr>
          <p:spPr>
            <a:xfrm flipH="false" flipV="false" rot="0">
              <a:off x="0" y="0"/>
              <a:ext cx="4660616" cy="2525215"/>
            </a:xfrm>
            <a:custGeom>
              <a:avLst/>
              <a:gdLst/>
              <a:ahLst/>
              <a:cxnLst/>
              <a:rect r="r" b="b" t="t" l="l"/>
              <a:pathLst>
                <a:path h="2525215" w="4660616">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gradFill rotWithShape="true">
              <a:gsLst>
                <a:gs pos="0">
                  <a:srgbClr val="000000">
                    <a:alpha val="22000"/>
                  </a:srgbClr>
                </a:gs>
                <a:gs pos="100000">
                  <a:srgbClr val="DDDDDD">
                    <a:alpha val="4180"/>
                  </a:srgbClr>
                </a:gs>
              </a:gsLst>
              <a:lin ang="2700000"/>
            </a:gradFill>
          </p:spPr>
        </p:sp>
        <p:sp>
          <p:nvSpPr>
            <p:cNvPr name="TextBox 4" id="4"/>
            <p:cNvSpPr txBox="true"/>
            <p:nvPr/>
          </p:nvSpPr>
          <p:spPr>
            <a:xfrm>
              <a:off x="0" y="-38100"/>
              <a:ext cx="4660616" cy="25633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45980" y="2823430"/>
            <a:ext cx="10196039" cy="3697702"/>
            <a:chOff x="0" y="0"/>
            <a:chExt cx="13594719" cy="4930269"/>
          </a:xfrm>
        </p:grpSpPr>
        <p:sp>
          <p:nvSpPr>
            <p:cNvPr name="Freeform 6" id="6"/>
            <p:cNvSpPr/>
            <p:nvPr/>
          </p:nvSpPr>
          <p:spPr>
            <a:xfrm flipH="false" flipV="false" rot="0">
              <a:off x="5183873" y="0"/>
              <a:ext cx="3226972" cy="3226972"/>
            </a:xfrm>
            <a:custGeom>
              <a:avLst/>
              <a:gdLst/>
              <a:ahLst/>
              <a:cxnLst/>
              <a:rect r="r" b="b" t="t" l="l"/>
              <a:pathLst>
                <a:path h="3226972" w="3226972">
                  <a:moveTo>
                    <a:pt x="0" y="0"/>
                  </a:moveTo>
                  <a:lnTo>
                    <a:pt x="3226972" y="0"/>
                  </a:lnTo>
                  <a:lnTo>
                    <a:pt x="3226972" y="3226972"/>
                  </a:lnTo>
                  <a:lnTo>
                    <a:pt x="0" y="32269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3818074"/>
              <a:ext cx="13594719" cy="1112195"/>
              <a:chOff x="0" y="0"/>
              <a:chExt cx="2685377" cy="219693"/>
            </a:xfrm>
          </p:grpSpPr>
          <p:sp>
            <p:nvSpPr>
              <p:cNvPr name="Freeform 8" id="8"/>
              <p:cNvSpPr/>
              <p:nvPr/>
            </p:nvSpPr>
            <p:spPr>
              <a:xfrm flipH="false" flipV="false" rot="0">
                <a:off x="0" y="0"/>
                <a:ext cx="2685377" cy="219693"/>
              </a:xfrm>
              <a:custGeom>
                <a:avLst/>
                <a:gdLst/>
                <a:ahLst/>
                <a:cxnLst/>
                <a:rect r="r" b="b" t="t" l="l"/>
                <a:pathLst>
                  <a:path h="219693" w="2685377">
                    <a:moveTo>
                      <a:pt x="42521" y="0"/>
                    </a:moveTo>
                    <a:lnTo>
                      <a:pt x="2642855" y="0"/>
                    </a:lnTo>
                    <a:cubicBezTo>
                      <a:pt x="2666339" y="0"/>
                      <a:pt x="2685377" y="19037"/>
                      <a:pt x="2685377" y="42521"/>
                    </a:cubicBezTo>
                    <a:lnTo>
                      <a:pt x="2685377" y="177172"/>
                    </a:lnTo>
                    <a:cubicBezTo>
                      <a:pt x="2685377" y="200655"/>
                      <a:pt x="2666339" y="219693"/>
                      <a:pt x="2642855" y="219693"/>
                    </a:cubicBezTo>
                    <a:lnTo>
                      <a:pt x="42521" y="219693"/>
                    </a:lnTo>
                    <a:cubicBezTo>
                      <a:pt x="19037" y="219693"/>
                      <a:pt x="0" y="200655"/>
                      <a:pt x="0" y="177172"/>
                    </a:cubicBezTo>
                    <a:lnTo>
                      <a:pt x="0" y="42521"/>
                    </a:lnTo>
                    <a:cubicBezTo>
                      <a:pt x="0" y="19037"/>
                      <a:pt x="19037" y="0"/>
                      <a:pt x="42521" y="0"/>
                    </a:cubicBezTo>
                    <a:close/>
                  </a:path>
                </a:pathLst>
              </a:custGeom>
              <a:solidFill>
                <a:srgbClr val="FFFFFF"/>
              </a:solidFill>
            </p:spPr>
          </p:sp>
          <p:sp>
            <p:nvSpPr>
              <p:cNvPr name="TextBox 9" id="9"/>
              <p:cNvSpPr txBox="true"/>
              <p:nvPr/>
            </p:nvSpPr>
            <p:spPr>
              <a:xfrm>
                <a:off x="0" y="-38100"/>
                <a:ext cx="2685377" cy="257793"/>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3159310" y="3864285"/>
              <a:ext cx="7276099" cy="934049"/>
            </a:xfrm>
            <a:prstGeom prst="rect">
              <a:avLst/>
            </a:prstGeom>
          </p:spPr>
          <p:txBody>
            <a:bodyPr anchor="t" rtlCol="false" tIns="0" lIns="0" bIns="0" rIns="0">
              <a:spAutoFit/>
            </a:bodyPr>
            <a:lstStyle/>
            <a:p>
              <a:pPr algn="ctr">
                <a:lnSpc>
                  <a:spcPts val="5880"/>
                </a:lnSpc>
              </a:pPr>
              <a:r>
                <a:rPr lang="en-US" sz="4200">
                  <a:solidFill>
                    <a:srgbClr val="000000"/>
                  </a:solidFill>
                  <a:latin typeface="Neue Haas Grotesk Display Pro"/>
                  <a:ea typeface="Neue Haas Grotesk Display Pro"/>
                  <a:cs typeface="Neue Haas Grotesk Display Pro"/>
                  <a:sym typeface="Neue Haas Grotesk Display Pro"/>
                </a:rPr>
                <a:t>https://www.bdo.com.eg</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03986" y="809961"/>
            <a:ext cx="1417696" cy="544041"/>
          </a:xfrm>
          <a:custGeom>
            <a:avLst/>
            <a:gdLst/>
            <a:ahLst/>
            <a:cxnLst/>
            <a:rect r="r" b="b" t="t" l="l"/>
            <a:pathLst>
              <a:path h="544041" w="1417696">
                <a:moveTo>
                  <a:pt x="0" y="0"/>
                </a:moveTo>
                <a:lnTo>
                  <a:pt x="1417696" y="0"/>
                </a:lnTo>
                <a:lnTo>
                  <a:pt x="1417696" y="544041"/>
                </a:lnTo>
                <a:lnTo>
                  <a:pt x="0" y="544041"/>
                </a:lnTo>
                <a:lnTo>
                  <a:pt x="0" y="0"/>
                </a:lnTo>
                <a:close/>
              </a:path>
            </a:pathLst>
          </a:custGeom>
          <a:blipFill>
            <a:blip r:embed="rId2"/>
            <a:stretch>
              <a:fillRect l="0" t="0" r="0" b="0"/>
            </a:stretch>
          </a:blipFill>
        </p:spPr>
      </p:sp>
      <p:grpSp>
        <p:nvGrpSpPr>
          <p:cNvPr name="Group 3" id="3"/>
          <p:cNvGrpSpPr/>
          <p:nvPr/>
        </p:nvGrpSpPr>
        <p:grpSpPr>
          <a:xfrm rot="0">
            <a:off x="2070674" y="1448340"/>
            <a:ext cx="1563705" cy="1708695"/>
            <a:chOff x="0" y="0"/>
            <a:chExt cx="2084939" cy="2278260"/>
          </a:xfrm>
        </p:grpSpPr>
        <p:grpSp>
          <p:nvGrpSpPr>
            <p:cNvPr name="Group 4" id="4"/>
            <p:cNvGrpSpPr/>
            <p:nvPr/>
          </p:nvGrpSpPr>
          <p:grpSpPr>
            <a:xfrm rot="0">
              <a:off x="0" y="0"/>
              <a:ext cx="2084939" cy="2278260"/>
              <a:chOff x="0" y="0"/>
              <a:chExt cx="411840" cy="450027"/>
            </a:xfrm>
          </p:grpSpPr>
          <p:sp>
            <p:nvSpPr>
              <p:cNvPr name="Freeform 5" id="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6" id="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7" id="7"/>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6</a:t>
              </a:r>
            </a:p>
          </p:txBody>
        </p:sp>
      </p:grpSp>
      <p:grpSp>
        <p:nvGrpSpPr>
          <p:cNvPr name="Group 8" id="8"/>
          <p:cNvGrpSpPr/>
          <p:nvPr/>
        </p:nvGrpSpPr>
        <p:grpSpPr>
          <a:xfrm rot="0">
            <a:off x="2070674" y="2692782"/>
            <a:ext cx="1563705" cy="1708695"/>
            <a:chOff x="0" y="0"/>
            <a:chExt cx="2084939" cy="2278260"/>
          </a:xfrm>
        </p:grpSpPr>
        <p:grpSp>
          <p:nvGrpSpPr>
            <p:cNvPr name="Group 9" id="9"/>
            <p:cNvGrpSpPr/>
            <p:nvPr/>
          </p:nvGrpSpPr>
          <p:grpSpPr>
            <a:xfrm rot="0">
              <a:off x="0" y="0"/>
              <a:ext cx="2084939" cy="2278260"/>
              <a:chOff x="0" y="0"/>
              <a:chExt cx="411840" cy="450027"/>
            </a:xfrm>
          </p:grpSpPr>
          <p:sp>
            <p:nvSpPr>
              <p:cNvPr name="Freeform 10" id="1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1" id="1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2" id="12"/>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5</a:t>
              </a:r>
            </a:p>
          </p:txBody>
        </p:sp>
      </p:grpSp>
      <p:grpSp>
        <p:nvGrpSpPr>
          <p:cNvPr name="Group 13" id="13"/>
          <p:cNvGrpSpPr/>
          <p:nvPr/>
        </p:nvGrpSpPr>
        <p:grpSpPr>
          <a:xfrm rot="0">
            <a:off x="2070674" y="3852359"/>
            <a:ext cx="1563705" cy="1708695"/>
            <a:chOff x="0" y="0"/>
            <a:chExt cx="2084939" cy="2278260"/>
          </a:xfrm>
        </p:grpSpPr>
        <p:grpSp>
          <p:nvGrpSpPr>
            <p:cNvPr name="Group 14" id="14"/>
            <p:cNvGrpSpPr/>
            <p:nvPr/>
          </p:nvGrpSpPr>
          <p:grpSpPr>
            <a:xfrm rot="0">
              <a:off x="0" y="0"/>
              <a:ext cx="2084939" cy="2278260"/>
              <a:chOff x="0" y="0"/>
              <a:chExt cx="411840" cy="450027"/>
            </a:xfrm>
          </p:grpSpPr>
          <p:sp>
            <p:nvSpPr>
              <p:cNvPr name="Freeform 15" id="1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6" id="1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7" id="17"/>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4</a:t>
              </a:r>
            </a:p>
          </p:txBody>
        </p:sp>
      </p:grpSp>
      <p:grpSp>
        <p:nvGrpSpPr>
          <p:cNvPr name="Group 18" id="18"/>
          <p:cNvGrpSpPr/>
          <p:nvPr/>
        </p:nvGrpSpPr>
        <p:grpSpPr>
          <a:xfrm rot="0">
            <a:off x="2070674" y="5143500"/>
            <a:ext cx="1563705" cy="1708695"/>
            <a:chOff x="0" y="0"/>
            <a:chExt cx="2084939" cy="2278260"/>
          </a:xfrm>
        </p:grpSpPr>
        <p:grpSp>
          <p:nvGrpSpPr>
            <p:cNvPr name="Group 19" id="19"/>
            <p:cNvGrpSpPr/>
            <p:nvPr/>
          </p:nvGrpSpPr>
          <p:grpSpPr>
            <a:xfrm rot="0">
              <a:off x="0" y="0"/>
              <a:ext cx="2084939" cy="2278260"/>
              <a:chOff x="0" y="0"/>
              <a:chExt cx="411840" cy="450027"/>
            </a:xfrm>
          </p:grpSpPr>
          <p:sp>
            <p:nvSpPr>
              <p:cNvPr name="Freeform 20" id="2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1" id="2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2" id="22"/>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3</a:t>
              </a:r>
            </a:p>
          </p:txBody>
        </p:sp>
      </p:grpSp>
      <p:grpSp>
        <p:nvGrpSpPr>
          <p:cNvPr name="Group 23" id="23"/>
          <p:cNvGrpSpPr/>
          <p:nvPr/>
        </p:nvGrpSpPr>
        <p:grpSpPr>
          <a:xfrm rot="0">
            <a:off x="2070674" y="6404908"/>
            <a:ext cx="1563705" cy="1708695"/>
            <a:chOff x="0" y="0"/>
            <a:chExt cx="2084939" cy="2278260"/>
          </a:xfrm>
        </p:grpSpPr>
        <p:grpSp>
          <p:nvGrpSpPr>
            <p:cNvPr name="Group 24" id="24"/>
            <p:cNvGrpSpPr/>
            <p:nvPr/>
          </p:nvGrpSpPr>
          <p:grpSpPr>
            <a:xfrm rot="0">
              <a:off x="0" y="0"/>
              <a:ext cx="2084939" cy="2278260"/>
              <a:chOff x="0" y="0"/>
              <a:chExt cx="411840" cy="450027"/>
            </a:xfrm>
          </p:grpSpPr>
          <p:sp>
            <p:nvSpPr>
              <p:cNvPr name="Freeform 25" id="2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6" id="2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7" id="27"/>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2</a:t>
              </a:r>
            </a:p>
          </p:txBody>
        </p:sp>
      </p:grpSp>
      <p:grpSp>
        <p:nvGrpSpPr>
          <p:cNvPr name="Group 28" id="28"/>
          <p:cNvGrpSpPr/>
          <p:nvPr/>
        </p:nvGrpSpPr>
        <p:grpSpPr>
          <a:xfrm rot="0">
            <a:off x="2852526" y="0"/>
            <a:ext cx="16287290" cy="10287000"/>
            <a:chOff x="0" y="0"/>
            <a:chExt cx="4289657" cy="2709333"/>
          </a:xfrm>
        </p:grpSpPr>
        <p:sp>
          <p:nvSpPr>
            <p:cNvPr name="Freeform 29" id="29"/>
            <p:cNvSpPr/>
            <p:nvPr/>
          </p:nvSpPr>
          <p:spPr>
            <a:xfrm flipH="false" flipV="false" rot="0">
              <a:off x="0" y="0"/>
              <a:ext cx="4289657" cy="2709333"/>
            </a:xfrm>
            <a:custGeom>
              <a:avLst/>
              <a:gdLst/>
              <a:ahLst/>
              <a:cxnLst/>
              <a:rect r="r" b="b" t="t" l="l"/>
              <a:pathLst>
                <a:path h="2709333" w="4289657">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true">
              <a:gsLst>
                <a:gs pos="0">
                  <a:srgbClr val="000000">
                    <a:alpha val="100000"/>
                  </a:srgbClr>
                </a:gs>
                <a:gs pos="100000">
                  <a:srgbClr val="7C7C7C">
                    <a:alpha val="32500"/>
                  </a:srgbClr>
                </a:gs>
              </a:gsLst>
              <a:lin ang="2700000"/>
            </a:gradFill>
          </p:spPr>
        </p:sp>
        <p:sp>
          <p:nvSpPr>
            <p:cNvPr name="TextBox 30" id="30"/>
            <p:cNvSpPr txBox="true"/>
            <p:nvPr/>
          </p:nvSpPr>
          <p:spPr>
            <a:xfrm>
              <a:off x="0" y="-66675"/>
              <a:ext cx="4289657" cy="2776008"/>
            </a:xfrm>
            <a:prstGeom prst="rect">
              <a:avLst/>
            </a:prstGeom>
          </p:spPr>
          <p:txBody>
            <a:bodyPr anchor="ctr" rtlCol="false" tIns="50800" lIns="50800" bIns="50800" rIns="50800"/>
            <a:lstStyle/>
            <a:p>
              <a:pPr algn="ctr">
                <a:lnSpc>
                  <a:spcPts val="3151"/>
                </a:lnSpc>
              </a:pPr>
            </a:p>
          </p:txBody>
        </p:sp>
      </p:grpSp>
      <p:grpSp>
        <p:nvGrpSpPr>
          <p:cNvPr name="Group 31" id="31"/>
          <p:cNvGrpSpPr/>
          <p:nvPr/>
        </p:nvGrpSpPr>
        <p:grpSpPr>
          <a:xfrm rot="0">
            <a:off x="2070674" y="7549605"/>
            <a:ext cx="1563705" cy="1708695"/>
            <a:chOff x="0" y="0"/>
            <a:chExt cx="2084939" cy="2278260"/>
          </a:xfrm>
        </p:grpSpPr>
        <p:grpSp>
          <p:nvGrpSpPr>
            <p:cNvPr name="Group 32" id="32"/>
            <p:cNvGrpSpPr/>
            <p:nvPr/>
          </p:nvGrpSpPr>
          <p:grpSpPr>
            <a:xfrm rot="0">
              <a:off x="0" y="0"/>
              <a:ext cx="2084939" cy="2278260"/>
              <a:chOff x="0" y="0"/>
              <a:chExt cx="411840" cy="450027"/>
            </a:xfrm>
          </p:grpSpPr>
          <p:sp>
            <p:nvSpPr>
              <p:cNvPr name="Freeform 33" id="33"/>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100000"/>
                    </a:srgbClr>
                  </a:gs>
                  <a:gs pos="100000">
                    <a:srgbClr val="7C7C7C">
                      <a:alpha val="32500"/>
                    </a:srgbClr>
                  </a:gs>
                </a:gsLst>
                <a:lin ang="2700000"/>
              </a:gradFill>
            </p:spPr>
          </p:sp>
          <p:sp>
            <p:nvSpPr>
              <p:cNvPr name="TextBox 34" id="34"/>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35" id="35"/>
            <p:cNvSpPr txBox="true"/>
            <p:nvPr/>
          </p:nvSpPr>
          <p:spPr>
            <a:xfrm rot="0">
              <a:off x="878138" y="255242"/>
              <a:ext cx="32866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solidFill>
                  <a:latin typeface="Poppins"/>
                  <a:ea typeface="Poppins"/>
                  <a:cs typeface="Poppins"/>
                  <a:sym typeface="Poppins"/>
                </a:rPr>
                <a:t>1</a:t>
              </a:r>
            </a:p>
          </p:txBody>
        </p:sp>
      </p:grpSp>
      <p:sp>
        <p:nvSpPr>
          <p:cNvPr name="AutoShape 36" id="36"/>
          <p:cNvSpPr/>
          <p:nvPr/>
        </p:nvSpPr>
        <p:spPr>
          <a:xfrm>
            <a:off x="10996171" y="4947377"/>
            <a:ext cx="6492240" cy="0"/>
          </a:xfrm>
          <a:prstGeom prst="line">
            <a:avLst/>
          </a:prstGeom>
          <a:ln cap="flat" w="19050">
            <a:solidFill>
              <a:srgbClr val="FFFFFF"/>
            </a:solidFill>
            <a:prstDash val="solid"/>
            <a:headEnd type="none" len="sm" w="sm"/>
            <a:tailEnd type="none" len="sm" w="sm"/>
          </a:ln>
        </p:spPr>
      </p:sp>
      <p:sp>
        <p:nvSpPr>
          <p:cNvPr name="Freeform 37" id="37"/>
          <p:cNvSpPr/>
          <p:nvPr/>
        </p:nvSpPr>
        <p:spPr>
          <a:xfrm flipH="false" flipV="false" rot="0">
            <a:off x="15385044" y="623363"/>
            <a:ext cx="1874256" cy="4333539"/>
          </a:xfrm>
          <a:custGeom>
            <a:avLst/>
            <a:gdLst/>
            <a:ahLst/>
            <a:cxnLst/>
            <a:rect r="r" b="b" t="t" l="l"/>
            <a:pathLst>
              <a:path h="4333539" w="1874256">
                <a:moveTo>
                  <a:pt x="0" y="0"/>
                </a:moveTo>
                <a:lnTo>
                  <a:pt x="1874256" y="0"/>
                </a:lnTo>
                <a:lnTo>
                  <a:pt x="1874256" y="4333539"/>
                </a:lnTo>
                <a:lnTo>
                  <a:pt x="0" y="4333539"/>
                </a:lnTo>
                <a:lnTo>
                  <a:pt x="0" y="0"/>
                </a:lnTo>
                <a:close/>
              </a:path>
            </a:pathLst>
          </a:custGeom>
          <a:blipFill>
            <a:blip r:embed="rId3"/>
            <a:stretch>
              <a:fillRect l="0" t="0" r="0" b="0"/>
            </a:stretch>
          </a:blipFill>
        </p:spPr>
      </p:sp>
      <p:sp>
        <p:nvSpPr>
          <p:cNvPr name="TextBox 38" id="38"/>
          <p:cNvSpPr txBox="true"/>
          <p:nvPr/>
        </p:nvSpPr>
        <p:spPr>
          <a:xfrm rot="-5400000">
            <a:off x="-1878868" y="6371532"/>
            <a:ext cx="5910875" cy="872529"/>
          </a:xfrm>
          <a:prstGeom prst="rect">
            <a:avLst/>
          </a:prstGeom>
        </p:spPr>
        <p:txBody>
          <a:bodyPr anchor="t" rtlCol="false" tIns="0" lIns="0" bIns="0" rIns="0">
            <a:spAutoFit/>
          </a:bodyPr>
          <a:lstStyle/>
          <a:p>
            <a:pPr algn="l">
              <a:lnSpc>
                <a:spcPts val="5909"/>
              </a:lnSpc>
            </a:pPr>
            <a:r>
              <a:rPr lang="en-US" sz="6639">
                <a:solidFill>
                  <a:srgbClr val="FFFFFF"/>
                </a:solidFill>
                <a:latin typeface="Poppins Thin"/>
                <a:ea typeface="Poppins Thin"/>
                <a:cs typeface="Poppins Thin"/>
                <a:sym typeface="Poppins Thin"/>
              </a:rPr>
              <a:t>INTRODUCTION </a:t>
            </a:r>
          </a:p>
        </p:txBody>
      </p:sp>
      <p:sp>
        <p:nvSpPr>
          <p:cNvPr name="TextBox 39" id="39"/>
          <p:cNvSpPr txBox="true"/>
          <p:nvPr/>
        </p:nvSpPr>
        <p:spPr>
          <a:xfrm rot="0">
            <a:off x="4543154" y="5261334"/>
            <a:ext cx="12906035" cy="1425402"/>
          </a:xfrm>
          <a:prstGeom prst="rect">
            <a:avLst/>
          </a:prstGeom>
        </p:spPr>
        <p:txBody>
          <a:bodyPr anchor="t" rtlCol="false" tIns="0" lIns="0" bIns="0" rIns="0">
            <a:spAutoFit/>
          </a:bodyPr>
          <a:lstStyle/>
          <a:p>
            <a:pPr algn="ctr">
              <a:lnSpc>
                <a:spcPts val="3703"/>
              </a:lnSpc>
            </a:pPr>
            <a:r>
              <a:rPr lang="en-US" sz="2939">
                <a:solidFill>
                  <a:srgbClr val="FFFFFF"/>
                </a:solidFill>
                <a:latin typeface="Poppins"/>
                <a:ea typeface="Poppins"/>
                <a:cs typeface="Poppins"/>
                <a:sym typeface="Poppins"/>
              </a:rPr>
              <a:t>The company is currently considering a small update to the Egypt branch’s website – such as adding a page or two. But the real question is:</a:t>
            </a:r>
          </a:p>
        </p:txBody>
      </p:sp>
      <p:grpSp>
        <p:nvGrpSpPr>
          <p:cNvPr name="Group 40" id="40"/>
          <p:cNvGrpSpPr/>
          <p:nvPr/>
        </p:nvGrpSpPr>
        <p:grpSpPr>
          <a:xfrm rot="0">
            <a:off x="4543154" y="7087441"/>
            <a:ext cx="12906035" cy="2052324"/>
            <a:chOff x="0" y="0"/>
            <a:chExt cx="17208046" cy="2736431"/>
          </a:xfrm>
        </p:grpSpPr>
        <p:sp>
          <p:nvSpPr>
            <p:cNvPr name="TextBox 41" id="41"/>
            <p:cNvSpPr txBox="true"/>
            <p:nvPr/>
          </p:nvSpPr>
          <p:spPr>
            <a:xfrm rot="0">
              <a:off x="0" y="-47625"/>
              <a:ext cx="17208046" cy="1262360"/>
            </a:xfrm>
            <a:prstGeom prst="rect">
              <a:avLst/>
            </a:prstGeom>
          </p:spPr>
          <p:txBody>
            <a:bodyPr anchor="t" rtlCol="false" tIns="0" lIns="0" bIns="0" rIns="0">
              <a:spAutoFit/>
            </a:bodyPr>
            <a:lstStyle/>
            <a:p>
              <a:pPr algn="l" marL="634623" indent="-317311" lvl="1">
                <a:lnSpc>
                  <a:spcPts val="3703"/>
                </a:lnSpc>
                <a:buFont typeface="Arial"/>
                <a:buChar char="•"/>
              </a:pPr>
              <a:r>
                <a:rPr lang="en-US" sz="2939">
                  <a:solidFill>
                    <a:srgbClr val="FFFFFF"/>
                  </a:solidFill>
                  <a:latin typeface="Poppins Thin"/>
                  <a:ea typeface="Poppins Thin"/>
                  <a:cs typeface="Poppins Thin"/>
                  <a:sym typeface="Poppins Thin"/>
                </a:rPr>
                <a:t>Is that enough to fulfill the purpose of updating the website in the first place?</a:t>
              </a:r>
            </a:p>
          </p:txBody>
        </p:sp>
        <p:sp>
          <p:nvSpPr>
            <p:cNvPr name="TextBox 42" id="42"/>
            <p:cNvSpPr txBox="true"/>
            <p:nvPr/>
          </p:nvSpPr>
          <p:spPr>
            <a:xfrm rot="0">
              <a:off x="0" y="1474071"/>
              <a:ext cx="17208046" cy="1262360"/>
            </a:xfrm>
            <a:prstGeom prst="rect">
              <a:avLst/>
            </a:prstGeom>
          </p:spPr>
          <p:txBody>
            <a:bodyPr anchor="t" rtlCol="false" tIns="0" lIns="0" bIns="0" rIns="0">
              <a:spAutoFit/>
            </a:bodyPr>
            <a:lstStyle/>
            <a:p>
              <a:pPr algn="l" marL="634623" indent="-317311" lvl="1">
                <a:lnSpc>
                  <a:spcPts val="3703"/>
                </a:lnSpc>
                <a:buFont typeface="Arial"/>
                <a:buChar char="•"/>
              </a:pPr>
              <a:r>
                <a:rPr lang="en-US" sz="2939">
                  <a:solidFill>
                    <a:srgbClr val="FFFFFF"/>
                  </a:solidFill>
                  <a:latin typeface="Poppins Thin"/>
                  <a:ea typeface="Poppins Thin"/>
                  <a:cs typeface="Poppins Thin"/>
                  <a:sym typeface="Poppins Thin"/>
                </a:rPr>
                <a:t>Will this update alone make the user experience as effective as other branches of the company?</a:t>
              </a:r>
            </a:p>
          </p:txBody>
        </p:sp>
      </p:grpSp>
      <p:sp>
        <p:nvSpPr>
          <p:cNvPr name="TextBox 43" id="43"/>
          <p:cNvSpPr txBox="true"/>
          <p:nvPr/>
        </p:nvSpPr>
        <p:spPr>
          <a:xfrm rot="0">
            <a:off x="3634379" y="1419225"/>
            <a:ext cx="8173550" cy="3132341"/>
          </a:xfrm>
          <a:prstGeom prst="rect">
            <a:avLst/>
          </a:prstGeom>
        </p:spPr>
        <p:txBody>
          <a:bodyPr anchor="t" rtlCol="false" tIns="0" lIns="0" bIns="0" rIns="0">
            <a:spAutoFit/>
          </a:bodyPr>
          <a:lstStyle/>
          <a:p>
            <a:pPr algn="l">
              <a:lnSpc>
                <a:spcPts val="11823"/>
              </a:lnSpc>
            </a:pPr>
            <a:r>
              <a:rPr lang="en-US" sz="13284">
                <a:solidFill>
                  <a:srgbClr val="FFFFFF"/>
                </a:solidFill>
                <a:latin typeface="Anton"/>
                <a:ea typeface="Anton"/>
                <a:cs typeface="Anton"/>
                <a:sym typeface="Anton"/>
              </a:rPr>
              <a:t>WHY ARE WE HERE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03986" y="809961"/>
            <a:ext cx="1417696" cy="544041"/>
          </a:xfrm>
          <a:custGeom>
            <a:avLst/>
            <a:gdLst/>
            <a:ahLst/>
            <a:cxnLst/>
            <a:rect r="r" b="b" t="t" l="l"/>
            <a:pathLst>
              <a:path h="544041" w="1417696">
                <a:moveTo>
                  <a:pt x="0" y="0"/>
                </a:moveTo>
                <a:lnTo>
                  <a:pt x="1417696" y="0"/>
                </a:lnTo>
                <a:lnTo>
                  <a:pt x="1417696" y="544041"/>
                </a:lnTo>
                <a:lnTo>
                  <a:pt x="0" y="544041"/>
                </a:lnTo>
                <a:lnTo>
                  <a:pt x="0" y="0"/>
                </a:lnTo>
                <a:close/>
              </a:path>
            </a:pathLst>
          </a:custGeom>
          <a:blipFill>
            <a:blip r:embed="rId2"/>
            <a:stretch>
              <a:fillRect l="0" t="0" r="0" b="0"/>
            </a:stretch>
          </a:blipFill>
        </p:spPr>
      </p:sp>
      <p:grpSp>
        <p:nvGrpSpPr>
          <p:cNvPr name="Group 3" id="3"/>
          <p:cNvGrpSpPr/>
          <p:nvPr/>
        </p:nvGrpSpPr>
        <p:grpSpPr>
          <a:xfrm rot="0">
            <a:off x="2070674" y="1448340"/>
            <a:ext cx="1563705" cy="1708695"/>
            <a:chOff x="0" y="0"/>
            <a:chExt cx="2084939" cy="2278260"/>
          </a:xfrm>
        </p:grpSpPr>
        <p:grpSp>
          <p:nvGrpSpPr>
            <p:cNvPr name="Group 4" id="4"/>
            <p:cNvGrpSpPr/>
            <p:nvPr/>
          </p:nvGrpSpPr>
          <p:grpSpPr>
            <a:xfrm rot="0">
              <a:off x="0" y="0"/>
              <a:ext cx="2084939" cy="2278260"/>
              <a:chOff x="0" y="0"/>
              <a:chExt cx="411840" cy="450027"/>
            </a:xfrm>
          </p:grpSpPr>
          <p:sp>
            <p:nvSpPr>
              <p:cNvPr name="Freeform 5" id="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6" id="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7" id="7"/>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6</a:t>
              </a:r>
            </a:p>
          </p:txBody>
        </p:sp>
      </p:grpSp>
      <p:grpSp>
        <p:nvGrpSpPr>
          <p:cNvPr name="Group 8" id="8"/>
          <p:cNvGrpSpPr/>
          <p:nvPr/>
        </p:nvGrpSpPr>
        <p:grpSpPr>
          <a:xfrm rot="0">
            <a:off x="2070674" y="2692782"/>
            <a:ext cx="1563705" cy="1708695"/>
            <a:chOff x="0" y="0"/>
            <a:chExt cx="2084939" cy="2278260"/>
          </a:xfrm>
        </p:grpSpPr>
        <p:grpSp>
          <p:nvGrpSpPr>
            <p:cNvPr name="Group 9" id="9"/>
            <p:cNvGrpSpPr/>
            <p:nvPr/>
          </p:nvGrpSpPr>
          <p:grpSpPr>
            <a:xfrm rot="0">
              <a:off x="0" y="0"/>
              <a:ext cx="2084939" cy="2278260"/>
              <a:chOff x="0" y="0"/>
              <a:chExt cx="411840" cy="450027"/>
            </a:xfrm>
          </p:grpSpPr>
          <p:sp>
            <p:nvSpPr>
              <p:cNvPr name="Freeform 10" id="1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1" id="1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2" id="12"/>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5</a:t>
              </a:r>
            </a:p>
          </p:txBody>
        </p:sp>
      </p:grpSp>
      <p:grpSp>
        <p:nvGrpSpPr>
          <p:cNvPr name="Group 13" id="13"/>
          <p:cNvGrpSpPr/>
          <p:nvPr/>
        </p:nvGrpSpPr>
        <p:grpSpPr>
          <a:xfrm rot="0">
            <a:off x="2070674" y="3852359"/>
            <a:ext cx="1563705" cy="1708695"/>
            <a:chOff x="0" y="0"/>
            <a:chExt cx="2084939" cy="2278260"/>
          </a:xfrm>
        </p:grpSpPr>
        <p:grpSp>
          <p:nvGrpSpPr>
            <p:cNvPr name="Group 14" id="14"/>
            <p:cNvGrpSpPr/>
            <p:nvPr/>
          </p:nvGrpSpPr>
          <p:grpSpPr>
            <a:xfrm rot="0">
              <a:off x="0" y="0"/>
              <a:ext cx="2084939" cy="2278260"/>
              <a:chOff x="0" y="0"/>
              <a:chExt cx="411840" cy="450027"/>
            </a:xfrm>
          </p:grpSpPr>
          <p:sp>
            <p:nvSpPr>
              <p:cNvPr name="Freeform 15" id="1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6" id="1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7" id="17"/>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4</a:t>
              </a:r>
            </a:p>
          </p:txBody>
        </p:sp>
      </p:grpSp>
      <p:grpSp>
        <p:nvGrpSpPr>
          <p:cNvPr name="Group 18" id="18"/>
          <p:cNvGrpSpPr/>
          <p:nvPr/>
        </p:nvGrpSpPr>
        <p:grpSpPr>
          <a:xfrm rot="0">
            <a:off x="2070674" y="5143500"/>
            <a:ext cx="1563705" cy="1708695"/>
            <a:chOff x="0" y="0"/>
            <a:chExt cx="2084939" cy="2278260"/>
          </a:xfrm>
        </p:grpSpPr>
        <p:grpSp>
          <p:nvGrpSpPr>
            <p:cNvPr name="Group 19" id="19"/>
            <p:cNvGrpSpPr/>
            <p:nvPr/>
          </p:nvGrpSpPr>
          <p:grpSpPr>
            <a:xfrm rot="0">
              <a:off x="0" y="0"/>
              <a:ext cx="2084939" cy="2278260"/>
              <a:chOff x="0" y="0"/>
              <a:chExt cx="411840" cy="450027"/>
            </a:xfrm>
          </p:grpSpPr>
          <p:sp>
            <p:nvSpPr>
              <p:cNvPr name="Freeform 20" id="2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1" id="2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2" id="22"/>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3</a:t>
              </a:r>
            </a:p>
          </p:txBody>
        </p:sp>
      </p:grpSp>
      <p:grpSp>
        <p:nvGrpSpPr>
          <p:cNvPr name="Group 23" id="23"/>
          <p:cNvGrpSpPr/>
          <p:nvPr/>
        </p:nvGrpSpPr>
        <p:grpSpPr>
          <a:xfrm rot="0">
            <a:off x="2070674" y="7549605"/>
            <a:ext cx="1563705" cy="1708695"/>
            <a:chOff x="0" y="0"/>
            <a:chExt cx="2084939" cy="2278260"/>
          </a:xfrm>
        </p:grpSpPr>
        <p:grpSp>
          <p:nvGrpSpPr>
            <p:cNvPr name="Group 24" id="24"/>
            <p:cNvGrpSpPr/>
            <p:nvPr/>
          </p:nvGrpSpPr>
          <p:grpSpPr>
            <a:xfrm rot="0">
              <a:off x="0" y="0"/>
              <a:ext cx="2084939" cy="2278260"/>
              <a:chOff x="0" y="0"/>
              <a:chExt cx="411840" cy="450027"/>
            </a:xfrm>
          </p:grpSpPr>
          <p:sp>
            <p:nvSpPr>
              <p:cNvPr name="Freeform 25" id="2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6" id="2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7" id="27"/>
            <p:cNvSpPr txBox="true"/>
            <p:nvPr/>
          </p:nvSpPr>
          <p:spPr>
            <a:xfrm rot="0">
              <a:off x="878138" y="255242"/>
              <a:ext cx="32866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1</a:t>
              </a:r>
            </a:p>
          </p:txBody>
        </p:sp>
      </p:grpSp>
      <p:grpSp>
        <p:nvGrpSpPr>
          <p:cNvPr name="Group 28" id="28"/>
          <p:cNvGrpSpPr/>
          <p:nvPr/>
        </p:nvGrpSpPr>
        <p:grpSpPr>
          <a:xfrm rot="0">
            <a:off x="2852526" y="0"/>
            <a:ext cx="16287290" cy="10287000"/>
            <a:chOff x="0" y="0"/>
            <a:chExt cx="4289657" cy="2709333"/>
          </a:xfrm>
        </p:grpSpPr>
        <p:sp>
          <p:nvSpPr>
            <p:cNvPr name="Freeform 29" id="29"/>
            <p:cNvSpPr/>
            <p:nvPr/>
          </p:nvSpPr>
          <p:spPr>
            <a:xfrm flipH="false" flipV="false" rot="0">
              <a:off x="0" y="0"/>
              <a:ext cx="4289657" cy="2709333"/>
            </a:xfrm>
            <a:custGeom>
              <a:avLst/>
              <a:gdLst/>
              <a:ahLst/>
              <a:cxnLst/>
              <a:rect r="r" b="b" t="t" l="l"/>
              <a:pathLst>
                <a:path h="2709333" w="4289657">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true">
              <a:gsLst>
                <a:gs pos="0">
                  <a:srgbClr val="000000">
                    <a:alpha val="100000"/>
                  </a:srgbClr>
                </a:gs>
                <a:gs pos="100000">
                  <a:srgbClr val="7C7C7C">
                    <a:alpha val="32500"/>
                  </a:srgbClr>
                </a:gs>
              </a:gsLst>
              <a:lin ang="2700000"/>
            </a:gradFill>
          </p:spPr>
        </p:sp>
        <p:sp>
          <p:nvSpPr>
            <p:cNvPr name="TextBox 30" id="30"/>
            <p:cNvSpPr txBox="true"/>
            <p:nvPr/>
          </p:nvSpPr>
          <p:spPr>
            <a:xfrm>
              <a:off x="0" y="-66675"/>
              <a:ext cx="4289657" cy="2776008"/>
            </a:xfrm>
            <a:prstGeom prst="rect">
              <a:avLst/>
            </a:prstGeom>
          </p:spPr>
          <p:txBody>
            <a:bodyPr anchor="ctr" rtlCol="false" tIns="50800" lIns="50800" bIns="50800" rIns="50800"/>
            <a:lstStyle/>
            <a:p>
              <a:pPr algn="ctr">
                <a:lnSpc>
                  <a:spcPts val="3151"/>
                </a:lnSpc>
              </a:pPr>
            </a:p>
          </p:txBody>
        </p:sp>
      </p:grpSp>
      <p:grpSp>
        <p:nvGrpSpPr>
          <p:cNvPr name="Group 31" id="31"/>
          <p:cNvGrpSpPr/>
          <p:nvPr/>
        </p:nvGrpSpPr>
        <p:grpSpPr>
          <a:xfrm rot="0">
            <a:off x="2070674" y="6404908"/>
            <a:ext cx="1563705" cy="1708695"/>
            <a:chOff x="0" y="0"/>
            <a:chExt cx="2084939" cy="2278260"/>
          </a:xfrm>
        </p:grpSpPr>
        <p:grpSp>
          <p:nvGrpSpPr>
            <p:cNvPr name="Group 32" id="32"/>
            <p:cNvGrpSpPr/>
            <p:nvPr/>
          </p:nvGrpSpPr>
          <p:grpSpPr>
            <a:xfrm rot="0">
              <a:off x="0" y="0"/>
              <a:ext cx="2084939" cy="2278260"/>
              <a:chOff x="0" y="0"/>
              <a:chExt cx="411840" cy="450027"/>
            </a:xfrm>
          </p:grpSpPr>
          <p:sp>
            <p:nvSpPr>
              <p:cNvPr name="Freeform 33" id="33"/>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100000"/>
                    </a:srgbClr>
                  </a:gs>
                  <a:gs pos="100000">
                    <a:srgbClr val="7C7C7C">
                      <a:alpha val="32500"/>
                    </a:srgbClr>
                  </a:gs>
                </a:gsLst>
                <a:lin ang="2700000"/>
              </a:gradFill>
            </p:spPr>
          </p:sp>
          <p:sp>
            <p:nvSpPr>
              <p:cNvPr name="TextBox 34" id="34"/>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35" id="35"/>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solidFill>
                  <a:latin typeface="Poppins"/>
                  <a:ea typeface="Poppins"/>
                  <a:cs typeface="Poppins"/>
                  <a:sym typeface="Poppins"/>
                </a:rPr>
                <a:t>2</a:t>
              </a:r>
            </a:p>
          </p:txBody>
        </p:sp>
      </p:grpSp>
      <p:sp>
        <p:nvSpPr>
          <p:cNvPr name="Freeform 36" id="36"/>
          <p:cNvSpPr/>
          <p:nvPr/>
        </p:nvSpPr>
        <p:spPr>
          <a:xfrm flipH="false" flipV="false" rot="0">
            <a:off x="15874460" y="1028700"/>
            <a:ext cx="1870520" cy="4114800"/>
          </a:xfrm>
          <a:custGeom>
            <a:avLst/>
            <a:gdLst/>
            <a:ahLst/>
            <a:cxnLst/>
            <a:rect r="r" b="b" t="t" l="l"/>
            <a:pathLst>
              <a:path h="4114800" w="1870520">
                <a:moveTo>
                  <a:pt x="0" y="0"/>
                </a:moveTo>
                <a:lnTo>
                  <a:pt x="1870520" y="0"/>
                </a:lnTo>
                <a:lnTo>
                  <a:pt x="18705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7" id="37"/>
          <p:cNvSpPr/>
          <p:nvPr/>
        </p:nvSpPr>
        <p:spPr>
          <a:xfrm flipH="false" flipV="false" rot="0">
            <a:off x="16515892" y="6852195"/>
            <a:ext cx="1486816" cy="1486816"/>
          </a:xfrm>
          <a:custGeom>
            <a:avLst/>
            <a:gdLst/>
            <a:ahLst/>
            <a:cxnLst/>
            <a:rect r="r" b="b" t="t" l="l"/>
            <a:pathLst>
              <a:path h="1486816" w="1486816">
                <a:moveTo>
                  <a:pt x="0" y="0"/>
                </a:moveTo>
                <a:lnTo>
                  <a:pt x="1486816" y="0"/>
                </a:lnTo>
                <a:lnTo>
                  <a:pt x="1486816" y="1486815"/>
                </a:lnTo>
                <a:lnTo>
                  <a:pt x="0" y="14868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8" id="38"/>
          <p:cNvSpPr txBox="true"/>
          <p:nvPr/>
        </p:nvSpPr>
        <p:spPr>
          <a:xfrm rot="0">
            <a:off x="3634379" y="1247775"/>
            <a:ext cx="9373314" cy="1873494"/>
          </a:xfrm>
          <a:prstGeom prst="rect">
            <a:avLst/>
          </a:prstGeom>
        </p:spPr>
        <p:txBody>
          <a:bodyPr anchor="t" rtlCol="false" tIns="0" lIns="0" bIns="0" rIns="0">
            <a:spAutoFit/>
          </a:bodyPr>
          <a:lstStyle/>
          <a:p>
            <a:pPr algn="l">
              <a:lnSpc>
                <a:spcPts val="7023"/>
              </a:lnSpc>
            </a:pPr>
            <a:r>
              <a:rPr lang="en-US" sz="7891">
                <a:solidFill>
                  <a:srgbClr val="FFFFFF"/>
                </a:solidFill>
                <a:latin typeface="Anton"/>
                <a:ea typeface="Anton"/>
                <a:cs typeface="Anton"/>
                <a:sym typeface="Anton"/>
              </a:rPr>
              <a:t>WHAT IS THE PURPOSE OF A COMPANY WEBSITE?</a:t>
            </a:r>
          </a:p>
        </p:txBody>
      </p:sp>
      <p:sp>
        <p:nvSpPr>
          <p:cNvPr name="TextBox 39" id="39"/>
          <p:cNvSpPr txBox="true"/>
          <p:nvPr/>
        </p:nvSpPr>
        <p:spPr>
          <a:xfrm rot="0">
            <a:off x="4009754" y="3795209"/>
            <a:ext cx="15892315" cy="604288"/>
          </a:xfrm>
          <a:prstGeom prst="rect">
            <a:avLst/>
          </a:prstGeom>
        </p:spPr>
        <p:txBody>
          <a:bodyPr anchor="t" rtlCol="false" tIns="0" lIns="0" bIns="0" rIns="0">
            <a:spAutoFit/>
          </a:bodyPr>
          <a:lstStyle/>
          <a:p>
            <a:pPr algn="l" marL="781466" indent="-390733" lvl="1">
              <a:lnSpc>
                <a:spcPts val="4560"/>
              </a:lnSpc>
              <a:buFont typeface="Arial"/>
              <a:buChar char="•"/>
            </a:pPr>
            <a:r>
              <a:rPr lang="en-US" sz="3619">
                <a:solidFill>
                  <a:srgbClr val="FFFFFF"/>
                </a:solidFill>
                <a:latin typeface="Poppins Thin"/>
                <a:ea typeface="Poppins Thin"/>
                <a:cs typeface="Poppins Thin"/>
                <a:sym typeface="Poppins Thin"/>
              </a:rPr>
              <a:t>Showcasing products or services.</a:t>
            </a:r>
          </a:p>
        </p:txBody>
      </p:sp>
      <p:sp>
        <p:nvSpPr>
          <p:cNvPr name="TextBox 40" id="40"/>
          <p:cNvSpPr txBox="true"/>
          <p:nvPr/>
        </p:nvSpPr>
        <p:spPr>
          <a:xfrm rot="0">
            <a:off x="4009754" y="4590218"/>
            <a:ext cx="15892315" cy="604288"/>
          </a:xfrm>
          <a:prstGeom prst="rect">
            <a:avLst/>
          </a:prstGeom>
        </p:spPr>
        <p:txBody>
          <a:bodyPr anchor="t" rtlCol="false" tIns="0" lIns="0" bIns="0" rIns="0">
            <a:spAutoFit/>
          </a:bodyPr>
          <a:lstStyle/>
          <a:p>
            <a:pPr algn="l" marL="781466" indent="-390733" lvl="1">
              <a:lnSpc>
                <a:spcPts val="4560"/>
              </a:lnSpc>
              <a:buFont typeface="Arial"/>
              <a:buChar char="•"/>
            </a:pPr>
            <a:r>
              <a:rPr lang="en-US" sz="3619">
                <a:solidFill>
                  <a:srgbClr val="FFFFFF"/>
                </a:solidFill>
                <a:latin typeface="Poppins Thin"/>
                <a:ea typeface="Poppins Thin"/>
                <a:cs typeface="Poppins Thin"/>
                <a:sym typeface="Poppins Thin"/>
              </a:rPr>
              <a:t>Enhancing customer experience and building trust.</a:t>
            </a:r>
          </a:p>
        </p:txBody>
      </p:sp>
      <p:sp>
        <p:nvSpPr>
          <p:cNvPr name="TextBox 41" id="41"/>
          <p:cNvSpPr txBox="true"/>
          <p:nvPr/>
        </p:nvSpPr>
        <p:spPr>
          <a:xfrm rot="0">
            <a:off x="4009754" y="5385725"/>
            <a:ext cx="15892315" cy="604288"/>
          </a:xfrm>
          <a:prstGeom prst="rect">
            <a:avLst/>
          </a:prstGeom>
        </p:spPr>
        <p:txBody>
          <a:bodyPr anchor="t" rtlCol="false" tIns="0" lIns="0" bIns="0" rIns="0">
            <a:spAutoFit/>
          </a:bodyPr>
          <a:lstStyle/>
          <a:p>
            <a:pPr algn="l" marL="781466" indent="-390733" lvl="1">
              <a:lnSpc>
                <a:spcPts val="4560"/>
              </a:lnSpc>
              <a:buFont typeface="Arial"/>
              <a:buChar char="•"/>
            </a:pPr>
            <a:r>
              <a:rPr lang="en-US" sz="3619">
                <a:solidFill>
                  <a:srgbClr val="FFFFFF"/>
                </a:solidFill>
                <a:latin typeface="Poppins Thin"/>
                <a:ea typeface="Poppins Thin"/>
                <a:cs typeface="Poppins Thin"/>
                <a:sym typeface="Poppins Thin"/>
              </a:rPr>
              <a:t>A key communication tool with the audience</a:t>
            </a:r>
          </a:p>
        </p:txBody>
      </p:sp>
      <p:sp>
        <p:nvSpPr>
          <p:cNvPr name="TextBox 42" id="42"/>
          <p:cNvSpPr txBox="true"/>
          <p:nvPr/>
        </p:nvSpPr>
        <p:spPr>
          <a:xfrm rot="0">
            <a:off x="4009754" y="6181232"/>
            <a:ext cx="15892315" cy="604288"/>
          </a:xfrm>
          <a:prstGeom prst="rect">
            <a:avLst/>
          </a:prstGeom>
        </p:spPr>
        <p:txBody>
          <a:bodyPr anchor="t" rtlCol="false" tIns="0" lIns="0" bIns="0" rIns="0">
            <a:spAutoFit/>
          </a:bodyPr>
          <a:lstStyle/>
          <a:p>
            <a:pPr algn="l" marL="781466" indent="-390733" lvl="1">
              <a:lnSpc>
                <a:spcPts val="4560"/>
              </a:lnSpc>
              <a:buFont typeface="Arial"/>
              <a:buChar char="•"/>
            </a:pPr>
            <a:r>
              <a:rPr lang="en-US" sz="3619">
                <a:solidFill>
                  <a:srgbClr val="FFFFFF"/>
                </a:solidFill>
                <a:latin typeface="Poppins Thin"/>
                <a:ea typeface="Poppins Thin"/>
                <a:cs typeface="Poppins Thin"/>
                <a:sym typeface="Poppins Thin"/>
              </a:rPr>
              <a:t>A direct reflection of the company’s professionalism</a:t>
            </a:r>
          </a:p>
        </p:txBody>
      </p:sp>
      <p:sp>
        <p:nvSpPr>
          <p:cNvPr name="TextBox 43" id="43"/>
          <p:cNvSpPr txBox="true"/>
          <p:nvPr/>
        </p:nvSpPr>
        <p:spPr>
          <a:xfrm rot="0">
            <a:off x="4183711" y="8346803"/>
            <a:ext cx="13624921" cy="1018949"/>
          </a:xfrm>
          <a:prstGeom prst="rect">
            <a:avLst/>
          </a:prstGeom>
        </p:spPr>
        <p:txBody>
          <a:bodyPr anchor="t" rtlCol="false" tIns="0" lIns="0" bIns="0" rIns="0">
            <a:spAutoFit/>
          </a:bodyPr>
          <a:lstStyle/>
          <a:p>
            <a:pPr algn="ctr">
              <a:lnSpc>
                <a:spcPts val="3909"/>
              </a:lnSpc>
            </a:pPr>
            <a:r>
              <a:rPr lang="en-US" sz="3103">
                <a:solidFill>
                  <a:srgbClr val="FFFFFF"/>
                </a:solidFill>
                <a:latin typeface="Poppins"/>
                <a:ea typeface="Poppins"/>
                <a:cs typeface="Poppins"/>
                <a:sym typeface="Poppins"/>
              </a:rPr>
              <a:t>Does the current website truly represent the Egypt branch the same way other branches represent themselves online?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03986" y="809961"/>
            <a:ext cx="1417696" cy="544041"/>
          </a:xfrm>
          <a:custGeom>
            <a:avLst/>
            <a:gdLst/>
            <a:ahLst/>
            <a:cxnLst/>
            <a:rect r="r" b="b" t="t" l="l"/>
            <a:pathLst>
              <a:path h="544041" w="1417696">
                <a:moveTo>
                  <a:pt x="0" y="0"/>
                </a:moveTo>
                <a:lnTo>
                  <a:pt x="1417696" y="0"/>
                </a:lnTo>
                <a:lnTo>
                  <a:pt x="1417696" y="544041"/>
                </a:lnTo>
                <a:lnTo>
                  <a:pt x="0" y="544041"/>
                </a:lnTo>
                <a:lnTo>
                  <a:pt x="0" y="0"/>
                </a:lnTo>
                <a:close/>
              </a:path>
            </a:pathLst>
          </a:custGeom>
          <a:blipFill>
            <a:blip r:embed="rId2"/>
            <a:stretch>
              <a:fillRect l="0" t="0" r="0" b="0"/>
            </a:stretch>
          </a:blipFill>
        </p:spPr>
      </p:sp>
      <p:grpSp>
        <p:nvGrpSpPr>
          <p:cNvPr name="Group 3" id="3"/>
          <p:cNvGrpSpPr/>
          <p:nvPr/>
        </p:nvGrpSpPr>
        <p:grpSpPr>
          <a:xfrm rot="0">
            <a:off x="2070674" y="1448340"/>
            <a:ext cx="1563705" cy="1708695"/>
            <a:chOff x="0" y="0"/>
            <a:chExt cx="2084939" cy="2278260"/>
          </a:xfrm>
        </p:grpSpPr>
        <p:grpSp>
          <p:nvGrpSpPr>
            <p:cNvPr name="Group 4" id="4"/>
            <p:cNvGrpSpPr/>
            <p:nvPr/>
          </p:nvGrpSpPr>
          <p:grpSpPr>
            <a:xfrm rot="0">
              <a:off x="0" y="0"/>
              <a:ext cx="2084939" cy="2278260"/>
              <a:chOff x="0" y="0"/>
              <a:chExt cx="411840" cy="450027"/>
            </a:xfrm>
          </p:grpSpPr>
          <p:sp>
            <p:nvSpPr>
              <p:cNvPr name="Freeform 5" id="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6" id="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7" id="7"/>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6</a:t>
              </a:r>
            </a:p>
          </p:txBody>
        </p:sp>
      </p:grpSp>
      <p:grpSp>
        <p:nvGrpSpPr>
          <p:cNvPr name="Group 8" id="8"/>
          <p:cNvGrpSpPr/>
          <p:nvPr/>
        </p:nvGrpSpPr>
        <p:grpSpPr>
          <a:xfrm rot="0">
            <a:off x="2070674" y="2692782"/>
            <a:ext cx="1563705" cy="1708695"/>
            <a:chOff x="0" y="0"/>
            <a:chExt cx="2084939" cy="2278260"/>
          </a:xfrm>
        </p:grpSpPr>
        <p:grpSp>
          <p:nvGrpSpPr>
            <p:cNvPr name="Group 9" id="9"/>
            <p:cNvGrpSpPr/>
            <p:nvPr/>
          </p:nvGrpSpPr>
          <p:grpSpPr>
            <a:xfrm rot="0">
              <a:off x="0" y="0"/>
              <a:ext cx="2084939" cy="2278260"/>
              <a:chOff x="0" y="0"/>
              <a:chExt cx="411840" cy="450027"/>
            </a:xfrm>
          </p:grpSpPr>
          <p:sp>
            <p:nvSpPr>
              <p:cNvPr name="Freeform 10" id="1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1" id="1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2" id="12"/>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5</a:t>
              </a:r>
            </a:p>
          </p:txBody>
        </p:sp>
      </p:grpSp>
      <p:grpSp>
        <p:nvGrpSpPr>
          <p:cNvPr name="Group 13" id="13"/>
          <p:cNvGrpSpPr/>
          <p:nvPr/>
        </p:nvGrpSpPr>
        <p:grpSpPr>
          <a:xfrm rot="0">
            <a:off x="2070674" y="3852359"/>
            <a:ext cx="1563705" cy="1708695"/>
            <a:chOff x="0" y="0"/>
            <a:chExt cx="2084939" cy="2278260"/>
          </a:xfrm>
        </p:grpSpPr>
        <p:grpSp>
          <p:nvGrpSpPr>
            <p:cNvPr name="Group 14" id="14"/>
            <p:cNvGrpSpPr/>
            <p:nvPr/>
          </p:nvGrpSpPr>
          <p:grpSpPr>
            <a:xfrm rot="0">
              <a:off x="0" y="0"/>
              <a:ext cx="2084939" cy="2278260"/>
              <a:chOff x="0" y="0"/>
              <a:chExt cx="411840" cy="450027"/>
            </a:xfrm>
          </p:grpSpPr>
          <p:sp>
            <p:nvSpPr>
              <p:cNvPr name="Freeform 15" id="1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6" id="1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7" id="17"/>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4</a:t>
              </a:r>
            </a:p>
          </p:txBody>
        </p:sp>
      </p:grpSp>
      <p:grpSp>
        <p:nvGrpSpPr>
          <p:cNvPr name="Group 18" id="18"/>
          <p:cNvGrpSpPr/>
          <p:nvPr/>
        </p:nvGrpSpPr>
        <p:grpSpPr>
          <a:xfrm rot="0">
            <a:off x="2070674" y="6404908"/>
            <a:ext cx="1563705" cy="1708695"/>
            <a:chOff x="0" y="0"/>
            <a:chExt cx="2084939" cy="2278260"/>
          </a:xfrm>
        </p:grpSpPr>
        <p:grpSp>
          <p:nvGrpSpPr>
            <p:cNvPr name="Group 19" id="19"/>
            <p:cNvGrpSpPr/>
            <p:nvPr/>
          </p:nvGrpSpPr>
          <p:grpSpPr>
            <a:xfrm rot="0">
              <a:off x="0" y="0"/>
              <a:ext cx="2084939" cy="2278260"/>
              <a:chOff x="0" y="0"/>
              <a:chExt cx="411840" cy="450027"/>
            </a:xfrm>
          </p:grpSpPr>
          <p:sp>
            <p:nvSpPr>
              <p:cNvPr name="Freeform 20" id="2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1" id="2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2" id="22"/>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2</a:t>
              </a:r>
            </a:p>
          </p:txBody>
        </p:sp>
      </p:grpSp>
      <p:grpSp>
        <p:nvGrpSpPr>
          <p:cNvPr name="Group 23" id="23"/>
          <p:cNvGrpSpPr/>
          <p:nvPr/>
        </p:nvGrpSpPr>
        <p:grpSpPr>
          <a:xfrm rot="0">
            <a:off x="2070674" y="7549605"/>
            <a:ext cx="1563705" cy="1708695"/>
            <a:chOff x="0" y="0"/>
            <a:chExt cx="2084939" cy="2278260"/>
          </a:xfrm>
        </p:grpSpPr>
        <p:grpSp>
          <p:nvGrpSpPr>
            <p:cNvPr name="Group 24" id="24"/>
            <p:cNvGrpSpPr/>
            <p:nvPr/>
          </p:nvGrpSpPr>
          <p:grpSpPr>
            <a:xfrm rot="0">
              <a:off x="0" y="0"/>
              <a:ext cx="2084939" cy="2278260"/>
              <a:chOff x="0" y="0"/>
              <a:chExt cx="411840" cy="450027"/>
            </a:xfrm>
          </p:grpSpPr>
          <p:sp>
            <p:nvSpPr>
              <p:cNvPr name="Freeform 25" id="2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6" id="2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7" id="27"/>
            <p:cNvSpPr txBox="true"/>
            <p:nvPr/>
          </p:nvSpPr>
          <p:spPr>
            <a:xfrm rot="0">
              <a:off x="878138" y="255242"/>
              <a:ext cx="32866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1</a:t>
              </a:r>
            </a:p>
          </p:txBody>
        </p:sp>
      </p:grpSp>
      <p:grpSp>
        <p:nvGrpSpPr>
          <p:cNvPr name="Group 28" id="28"/>
          <p:cNvGrpSpPr/>
          <p:nvPr/>
        </p:nvGrpSpPr>
        <p:grpSpPr>
          <a:xfrm rot="0">
            <a:off x="2852526" y="0"/>
            <a:ext cx="16287290" cy="10287000"/>
            <a:chOff x="0" y="0"/>
            <a:chExt cx="4289657" cy="2709333"/>
          </a:xfrm>
        </p:grpSpPr>
        <p:sp>
          <p:nvSpPr>
            <p:cNvPr name="Freeform 29" id="29"/>
            <p:cNvSpPr/>
            <p:nvPr/>
          </p:nvSpPr>
          <p:spPr>
            <a:xfrm flipH="false" flipV="false" rot="0">
              <a:off x="0" y="0"/>
              <a:ext cx="4289657" cy="2709333"/>
            </a:xfrm>
            <a:custGeom>
              <a:avLst/>
              <a:gdLst/>
              <a:ahLst/>
              <a:cxnLst/>
              <a:rect r="r" b="b" t="t" l="l"/>
              <a:pathLst>
                <a:path h="2709333" w="4289657">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true">
              <a:gsLst>
                <a:gs pos="0">
                  <a:srgbClr val="000000">
                    <a:alpha val="100000"/>
                  </a:srgbClr>
                </a:gs>
                <a:gs pos="100000">
                  <a:srgbClr val="7C7C7C">
                    <a:alpha val="32500"/>
                  </a:srgbClr>
                </a:gs>
              </a:gsLst>
              <a:lin ang="2700000"/>
            </a:gradFill>
          </p:spPr>
        </p:sp>
        <p:sp>
          <p:nvSpPr>
            <p:cNvPr name="TextBox 30" id="30"/>
            <p:cNvSpPr txBox="true"/>
            <p:nvPr/>
          </p:nvSpPr>
          <p:spPr>
            <a:xfrm>
              <a:off x="0" y="-66675"/>
              <a:ext cx="4289657" cy="2776008"/>
            </a:xfrm>
            <a:prstGeom prst="rect">
              <a:avLst/>
            </a:prstGeom>
          </p:spPr>
          <p:txBody>
            <a:bodyPr anchor="ctr" rtlCol="false" tIns="50800" lIns="50800" bIns="50800" rIns="50800"/>
            <a:lstStyle/>
            <a:p>
              <a:pPr algn="ctr">
                <a:lnSpc>
                  <a:spcPts val="3151"/>
                </a:lnSpc>
              </a:pPr>
            </a:p>
          </p:txBody>
        </p:sp>
      </p:grpSp>
      <p:grpSp>
        <p:nvGrpSpPr>
          <p:cNvPr name="Group 31" id="31"/>
          <p:cNvGrpSpPr/>
          <p:nvPr/>
        </p:nvGrpSpPr>
        <p:grpSpPr>
          <a:xfrm rot="0">
            <a:off x="2070674" y="5143500"/>
            <a:ext cx="1563705" cy="1708695"/>
            <a:chOff x="0" y="0"/>
            <a:chExt cx="2084939" cy="2278260"/>
          </a:xfrm>
        </p:grpSpPr>
        <p:grpSp>
          <p:nvGrpSpPr>
            <p:cNvPr name="Group 32" id="32"/>
            <p:cNvGrpSpPr/>
            <p:nvPr/>
          </p:nvGrpSpPr>
          <p:grpSpPr>
            <a:xfrm rot="0">
              <a:off x="0" y="0"/>
              <a:ext cx="2084939" cy="2278260"/>
              <a:chOff x="0" y="0"/>
              <a:chExt cx="411840" cy="450027"/>
            </a:xfrm>
          </p:grpSpPr>
          <p:sp>
            <p:nvSpPr>
              <p:cNvPr name="Freeform 33" id="33"/>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100000"/>
                    </a:srgbClr>
                  </a:gs>
                  <a:gs pos="100000">
                    <a:srgbClr val="7C7C7C">
                      <a:alpha val="32500"/>
                    </a:srgbClr>
                  </a:gs>
                </a:gsLst>
                <a:lin ang="2700000"/>
              </a:gradFill>
            </p:spPr>
          </p:sp>
          <p:sp>
            <p:nvSpPr>
              <p:cNvPr name="TextBox 34" id="34"/>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35" id="35"/>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solidFill>
                  <a:latin typeface="Poppins"/>
                  <a:ea typeface="Poppins"/>
                  <a:cs typeface="Poppins"/>
                  <a:sym typeface="Poppins"/>
                </a:rPr>
                <a:t>3</a:t>
              </a:r>
            </a:p>
          </p:txBody>
        </p:sp>
      </p:grpSp>
      <p:sp>
        <p:nvSpPr>
          <p:cNvPr name="TextBox 36" id="36"/>
          <p:cNvSpPr txBox="true"/>
          <p:nvPr/>
        </p:nvSpPr>
        <p:spPr>
          <a:xfrm rot="0">
            <a:off x="4543154" y="3546376"/>
            <a:ext cx="12906035" cy="564342"/>
          </a:xfrm>
          <a:prstGeom prst="rect">
            <a:avLst/>
          </a:prstGeom>
        </p:spPr>
        <p:txBody>
          <a:bodyPr anchor="t" rtlCol="false" tIns="0" lIns="0" bIns="0" rIns="0">
            <a:spAutoFit/>
          </a:bodyPr>
          <a:lstStyle/>
          <a:p>
            <a:pPr algn="ctr">
              <a:lnSpc>
                <a:spcPts val="4333"/>
              </a:lnSpc>
            </a:pPr>
            <a:r>
              <a:rPr lang="en-US" sz="3439">
                <a:solidFill>
                  <a:srgbClr val="FFFFFF"/>
                </a:solidFill>
                <a:latin typeface="Poppins"/>
                <a:ea typeface="Poppins"/>
                <a:cs typeface="Poppins"/>
                <a:sym typeface="Poppins"/>
              </a:rPr>
              <a:t>The Temporary Fix (Current Plan)</a:t>
            </a:r>
          </a:p>
        </p:txBody>
      </p:sp>
      <p:sp>
        <p:nvSpPr>
          <p:cNvPr name="AutoShape 37" id="37"/>
          <p:cNvSpPr/>
          <p:nvPr/>
        </p:nvSpPr>
        <p:spPr>
          <a:xfrm>
            <a:off x="6879867" y="3872001"/>
            <a:ext cx="416359" cy="0"/>
          </a:xfrm>
          <a:prstGeom prst="line">
            <a:avLst/>
          </a:prstGeom>
          <a:ln cap="flat" w="19050">
            <a:solidFill>
              <a:srgbClr val="FFFFFF"/>
            </a:solidFill>
            <a:prstDash val="solid"/>
            <a:headEnd type="none" len="sm" w="sm"/>
            <a:tailEnd type="none" len="sm" w="sm"/>
          </a:ln>
        </p:spPr>
      </p:sp>
      <p:sp>
        <p:nvSpPr>
          <p:cNvPr name="AutoShape 38" id="38"/>
          <p:cNvSpPr/>
          <p:nvPr/>
        </p:nvSpPr>
        <p:spPr>
          <a:xfrm>
            <a:off x="14683822" y="3881526"/>
            <a:ext cx="416359" cy="0"/>
          </a:xfrm>
          <a:prstGeom prst="line">
            <a:avLst/>
          </a:prstGeom>
          <a:ln cap="flat" w="19050">
            <a:solidFill>
              <a:srgbClr val="FFFFFF"/>
            </a:solidFill>
            <a:prstDash val="solid"/>
            <a:headEnd type="none" len="sm" w="sm"/>
            <a:tailEnd type="none" len="sm" w="sm"/>
          </a:ln>
        </p:spPr>
      </p:sp>
      <p:sp>
        <p:nvSpPr>
          <p:cNvPr name="Freeform 39" id="39"/>
          <p:cNvSpPr/>
          <p:nvPr/>
        </p:nvSpPr>
        <p:spPr>
          <a:xfrm flipH="true" flipV="false" rot="0">
            <a:off x="15407219" y="1354002"/>
            <a:ext cx="2041970" cy="4114800"/>
          </a:xfrm>
          <a:custGeom>
            <a:avLst/>
            <a:gdLst/>
            <a:ahLst/>
            <a:cxnLst/>
            <a:rect r="r" b="b" t="t" l="l"/>
            <a:pathLst>
              <a:path h="4114800" w="2041970">
                <a:moveTo>
                  <a:pt x="2041970" y="0"/>
                </a:moveTo>
                <a:lnTo>
                  <a:pt x="0" y="0"/>
                </a:lnTo>
                <a:lnTo>
                  <a:pt x="0" y="4114800"/>
                </a:lnTo>
                <a:lnTo>
                  <a:pt x="2041970" y="4114800"/>
                </a:lnTo>
                <a:lnTo>
                  <a:pt x="20419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0" id="40"/>
          <p:cNvSpPr txBox="true"/>
          <p:nvPr/>
        </p:nvSpPr>
        <p:spPr>
          <a:xfrm rot="0">
            <a:off x="3634379" y="1247775"/>
            <a:ext cx="9373314" cy="1873494"/>
          </a:xfrm>
          <a:prstGeom prst="rect">
            <a:avLst/>
          </a:prstGeom>
        </p:spPr>
        <p:txBody>
          <a:bodyPr anchor="t" rtlCol="false" tIns="0" lIns="0" bIns="0" rIns="0">
            <a:spAutoFit/>
          </a:bodyPr>
          <a:lstStyle/>
          <a:p>
            <a:pPr algn="l">
              <a:lnSpc>
                <a:spcPts val="7023"/>
              </a:lnSpc>
            </a:pPr>
            <a:r>
              <a:rPr lang="en-US" sz="7891">
                <a:solidFill>
                  <a:srgbClr val="FFFFFF"/>
                </a:solidFill>
                <a:latin typeface="Anton"/>
                <a:ea typeface="Anton"/>
                <a:cs typeface="Anton"/>
                <a:sym typeface="Anton"/>
              </a:rPr>
              <a:t>IS A SIMPLE UPDATE THE SOLUTION?</a:t>
            </a:r>
          </a:p>
        </p:txBody>
      </p:sp>
      <p:sp>
        <p:nvSpPr>
          <p:cNvPr name="TextBox 41" id="41"/>
          <p:cNvSpPr txBox="true"/>
          <p:nvPr/>
        </p:nvSpPr>
        <p:spPr>
          <a:xfrm rot="0">
            <a:off x="4543154" y="6148984"/>
            <a:ext cx="12906035" cy="564342"/>
          </a:xfrm>
          <a:prstGeom prst="rect">
            <a:avLst/>
          </a:prstGeom>
        </p:spPr>
        <p:txBody>
          <a:bodyPr anchor="t" rtlCol="false" tIns="0" lIns="0" bIns="0" rIns="0">
            <a:spAutoFit/>
          </a:bodyPr>
          <a:lstStyle/>
          <a:p>
            <a:pPr algn="ctr">
              <a:lnSpc>
                <a:spcPts val="4333"/>
              </a:lnSpc>
            </a:pPr>
            <a:r>
              <a:rPr lang="en-US" sz="3439">
                <a:solidFill>
                  <a:srgbClr val="FFFFFF"/>
                </a:solidFill>
                <a:latin typeface="Poppins"/>
                <a:ea typeface="Poppins"/>
                <a:cs typeface="Poppins"/>
                <a:sym typeface="Poppins"/>
              </a:rPr>
              <a:t> But it doesn't…</a:t>
            </a:r>
          </a:p>
        </p:txBody>
      </p:sp>
      <p:sp>
        <p:nvSpPr>
          <p:cNvPr name="TextBox 42" id="42"/>
          <p:cNvSpPr txBox="true"/>
          <p:nvPr/>
        </p:nvSpPr>
        <p:spPr>
          <a:xfrm rot="0">
            <a:off x="4993310" y="4539343"/>
            <a:ext cx="10288770" cy="509662"/>
          </a:xfrm>
          <a:prstGeom prst="rect">
            <a:avLst/>
          </a:prstGeom>
        </p:spPr>
        <p:txBody>
          <a:bodyPr anchor="t" rtlCol="false" tIns="0" lIns="0" bIns="0" rIns="0">
            <a:spAutoFit/>
          </a:bodyPr>
          <a:lstStyle/>
          <a:p>
            <a:pPr algn="l" marL="659918" indent="-329959" lvl="1">
              <a:lnSpc>
                <a:spcPts val="3851"/>
              </a:lnSpc>
              <a:buFont typeface="Arial"/>
              <a:buChar char="•"/>
            </a:pPr>
            <a:r>
              <a:rPr lang="en-US" sz="3056">
                <a:solidFill>
                  <a:srgbClr val="FFFFFF"/>
                </a:solidFill>
                <a:latin typeface="Poppins Thin"/>
                <a:ea typeface="Poppins Thin"/>
                <a:cs typeface="Poppins Thin"/>
                <a:sym typeface="Poppins Thin"/>
              </a:rPr>
              <a:t>May add a page.</a:t>
            </a:r>
          </a:p>
        </p:txBody>
      </p:sp>
      <p:sp>
        <p:nvSpPr>
          <p:cNvPr name="TextBox 43" id="43"/>
          <p:cNvSpPr txBox="true"/>
          <p:nvPr/>
        </p:nvSpPr>
        <p:spPr>
          <a:xfrm rot="0">
            <a:off x="4993310" y="7141951"/>
            <a:ext cx="10288770" cy="509662"/>
          </a:xfrm>
          <a:prstGeom prst="rect">
            <a:avLst/>
          </a:prstGeom>
        </p:spPr>
        <p:txBody>
          <a:bodyPr anchor="t" rtlCol="false" tIns="0" lIns="0" bIns="0" rIns="0">
            <a:spAutoFit/>
          </a:bodyPr>
          <a:lstStyle/>
          <a:p>
            <a:pPr algn="l" marL="659918" indent="-329959" lvl="1">
              <a:lnSpc>
                <a:spcPts val="3851"/>
              </a:lnSpc>
              <a:buFont typeface="Arial"/>
              <a:buChar char="•"/>
            </a:pPr>
            <a:r>
              <a:rPr lang="en-US" sz="3056">
                <a:solidFill>
                  <a:srgbClr val="FFFFFF"/>
                </a:solidFill>
                <a:latin typeface="Poppins Thin"/>
                <a:ea typeface="Poppins Thin"/>
                <a:cs typeface="Poppins Thin"/>
                <a:sym typeface="Poppins Thin"/>
              </a:rPr>
              <a:t>Address outdated design.</a:t>
            </a:r>
          </a:p>
        </p:txBody>
      </p:sp>
      <p:sp>
        <p:nvSpPr>
          <p:cNvPr name="TextBox 44" id="44"/>
          <p:cNvSpPr txBox="true"/>
          <p:nvPr/>
        </p:nvSpPr>
        <p:spPr>
          <a:xfrm rot="0">
            <a:off x="4993310" y="8484892"/>
            <a:ext cx="10288770" cy="509662"/>
          </a:xfrm>
          <a:prstGeom prst="rect">
            <a:avLst/>
          </a:prstGeom>
        </p:spPr>
        <p:txBody>
          <a:bodyPr anchor="t" rtlCol="false" tIns="0" lIns="0" bIns="0" rIns="0">
            <a:spAutoFit/>
          </a:bodyPr>
          <a:lstStyle/>
          <a:p>
            <a:pPr algn="l" marL="659918" indent="-329959" lvl="1">
              <a:lnSpc>
                <a:spcPts val="3851"/>
              </a:lnSpc>
              <a:buFont typeface="Arial"/>
              <a:buChar char="•"/>
            </a:pPr>
            <a:r>
              <a:rPr lang="en-US" sz="3056">
                <a:solidFill>
                  <a:srgbClr val="FFFFFF"/>
                </a:solidFill>
                <a:latin typeface="Poppins Thin"/>
                <a:ea typeface="Poppins Thin"/>
                <a:cs typeface="Poppins Thin"/>
                <a:sym typeface="Poppins Thin"/>
              </a:rPr>
              <a:t>Allow for maintainability or ongoing development.</a:t>
            </a:r>
          </a:p>
        </p:txBody>
      </p:sp>
      <p:sp>
        <p:nvSpPr>
          <p:cNvPr name="TextBox 45" id="45"/>
          <p:cNvSpPr txBox="true"/>
          <p:nvPr/>
        </p:nvSpPr>
        <p:spPr>
          <a:xfrm rot="0">
            <a:off x="4993310" y="5210697"/>
            <a:ext cx="10288770" cy="509662"/>
          </a:xfrm>
          <a:prstGeom prst="rect">
            <a:avLst/>
          </a:prstGeom>
        </p:spPr>
        <p:txBody>
          <a:bodyPr anchor="t" rtlCol="false" tIns="0" lIns="0" bIns="0" rIns="0">
            <a:spAutoFit/>
          </a:bodyPr>
          <a:lstStyle/>
          <a:p>
            <a:pPr algn="l" marL="659918" indent="-329959" lvl="1">
              <a:lnSpc>
                <a:spcPts val="3851"/>
              </a:lnSpc>
              <a:buFont typeface="Arial"/>
              <a:buChar char="•"/>
            </a:pPr>
            <a:r>
              <a:rPr lang="en-US" sz="3056">
                <a:solidFill>
                  <a:srgbClr val="FFFFFF"/>
                </a:solidFill>
                <a:latin typeface="Poppins Thin"/>
                <a:ea typeface="Poppins Thin"/>
                <a:cs typeface="Poppins Thin"/>
                <a:sym typeface="Poppins Thin"/>
              </a:rPr>
              <a:t>May solve a specific issue.</a:t>
            </a:r>
          </a:p>
        </p:txBody>
      </p:sp>
      <p:sp>
        <p:nvSpPr>
          <p:cNvPr name="TextBox 46" id="46"/>
          <p:cNvSpPr txBox="true"/>
          <p:nvPr/>
        </p:nvSpPr>
        <p:spPr>
          <a:xfrm rot="0">
            <a:off x="4993310" y="7813305"/>
            <a:ext cx="10288770" cy="509662"/>
          </a:xfrm>
          <a:prstGeom prst="rect">
            <a:avLst/>
          </a:prstGeom>
        </p:spPr>
        <p:txBody>
          <a:bodyPr anchor="t" rtlCol="false" tIns="0" lIns="0" bIns="0" rIns="0">
            <a:spAutoFit/>
          </a:bodyPr>
          <a:lstStyle/>
          <a:p>
            <a:pPr algn="l" marL="659918" indent="-329959" lvl="1">
              <a:lnSpc>
                <a:spcPts val="3851"/>
              </a:lnSpc>
              <a:buFont typeface="Arial"/>
              <a:buChar char="•"/>
            </a:pPr>
            <a:r>
              <a:rPr lang="en-US" sz="3056">
                <a:solidFill>
                  <a:srgbClr val="FFFFFF"/>
                </a:solidFill>
                <a:latin typeface="Poppins Thin"/>
                <a:ea typeface="Poppins Thin"/>
                <a:cs typeface="Poppins Thin"/>
                <a:sym typeface="Poppins Thin"/>
              </a:rPr>
              <a:t>Keep up with regular UI/UX standards and trends.</a:t>
            </a:r>
          </a:p>
        </p:txBody>
      </p:sp>
      <p:sp>
        <p:nvSpPr>
          <p:cNvPr name="TextBox 47" id="47"/>
          <p:cNvSpPr txBox="true"/>
          <p:nvPr/>
        </p:nvSpPr>
        <p:spPr>
          <a:xfrm rot="0">
            <a:off x="4993310" y="9156246"/>
            <a:ext cx="12455878" cy="509662"/>
          </a:xfrm>
          <a:prstGeom prst="rect">
            <a:avLst/>
          </a:prstGeom>
        </p:spPr>
        <p:txBody>
          <a:bodyPr anchor="t" rtlCol="false" tIns="0" lIns="0" bIns="0" rIns="0">
            <a:spAutoFit/>
          </a:bodyPr>
          <a:lstStyle/>
          <a:p>
            <a:pPr algn="l" marL="659918" indent="-329959" lvl="1">
              <a:lnSpc>
                <a:spcPts val="3851"/>
              </a:lnSpc>
              <a:buFont typeface="Arial"/>
              <a:buChar char="•"/>
            </a:pPr>
            <a:r>
              <a:rPr lang="en-US" sz="3056">
                <a:solidFill>
                  <a:srgbClr val="FFFFFF"/>
                </a:solidFill>
                <a:latin typeface="Poppins Thin"/>
                <a:ea typeface="Poppins Thin"/>
                <a:cs typeface="Poppins Thin"/>
                <a:sym typeface="Poppins Thin"/>
              </a:rPr>
              <a:t>Prevent the need for further fixes every time content changes.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03986" y="809961"/>
            <a:ext cx="1417696" cy="544041"/>
          </a:xfrm>
          <a:custGeom>
            <a:avLst/>
            <a:gdLst/>
            <a:ahLst/>
            <a:cxnLst/>
            <a:rect r="r" b="b" t="t" l="l"/>
            <a:pathLst>
              <a:path h="544041" w="1417696">
                <a:moveTo>
                  <a:pt x="0" y="0"/>
                </a:moveTo>
                <a:lnTo>
                  <a:pt x="1417696" y="0"/>
                </a:lnTo>
                <a:lnTo>
                  <a:pt x="1417696" y="544041"/>
                </a:lnTo>
                <a:lnTo>
                  <a:pt x="0" y="544041"/>
                </a:lnTo>
                <a:lnTo>
                  <a:pt x="0" y="0"/>
                </a:lnTo>
                <a:close/>
              </a:path>
            </a:pathLst>
          </a:custGeom>
          <a:blipFill>
            <a:blip r:embed="rId2"/>
            <a:stretch>
              <a:fillRect l="0" t="0" r="0" b="0"/>
            </a:stretch>
          </a:blipFill>
        </p:spPr>
      </p:sp>
      <p:grpSp>
        <p:nvGrpSpPr>
          <p:cNvPr name="Group 3" id="3"/>
          <p:cNvGrpSpPr/>
          <p:nvPr/>
        </p:nvGrpSpPr>
        <p:grpSpPr>
          <a:xfrm rot="0">
            <a:off x="2070674" y="1448340"/>
            <a:ext cx="1563705" cy="1708695"/>
            <a:chOff x="0" y="0"/>
            <a:chExt cx="2084939" cy="2278260"/>
          </a:xfrm>
        </p:grpSpPr>
        <p:grpSp>
          <p:nvGrpSpPr>
            <p:cNvPr name="Group 4" id="4"/>
            <p:cNvGrpSpPr/>
            <p:nvPr/>
          </p:nvGrpSpPr>
          <p:grpSpPr>
            <a:xfrm rot="0">
              <a:off x="0" y="0"/>
              <a:ext cx="2084939" cy="2278260"/>
              <a:chOff x="0" y="0"/>
              <a:chExt cx="411840" cy="450027"/>
            </a:xfrm>
          </p:grpSpPr>
          <p:sp>
            <p:nvSpPr>
              <p:cNvPr name="Freeform 5" id="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6" id="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7" id="7"/>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6</a:t>
              </a:r>
            </a:p>
          </p:txBody>
        </p:sp>
      </p:grpSp>
      <p:grpSp>
        <p:nvGrpSpPr>
          <p:cNvPr name="Group 8" id="8"/>
          <p:cNvGrpSpPr/>
          <p:nvPr/>
        </p:nvGrpSpPr>
        <p:grpSpPr>
          <a:xfrm rot="0">
            <a:off x="2070674" y="2692782"/>
            <a:ext cx="1563705" cy="1708695"/>
            <a:chOff x="0" y="0"/>
            <a:chExt cx="2084939" cy="2278260"/>
          </a:xfrm>
        </p:grpSpPr>
        <p:grpSp>
          <p:nvGrpSpPr>
            <p:cNvPr name="Group 9" id="9"/>
            <p:cNvGrpSpPr/>
            <p:nvPr/>
          </p:nvGrpSpPr>
          <p:grpSpPr>
            <a:xfrm rot="0">
              <a:off x="0" y="0"/>
              <a:ext cx="2084939" cy="2278260"/>
              <a:chOff x="0" y="0"/>
              <a:chExt cx="411840" cy="450027"/>
            </a:xfrm>
          </p:grpSpPr>
          <p:sp>
            <p:nvSpPr>
              <p:cNvPr name="Freeform 10" id="1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1" id="1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2" id="12"/>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5</a:t>
              </a:r>
            </a:p>
          </p:txBody>
        </p:sp>
      </p:grpSp>
      <p:grpSp>
        <p:nvGrpSpPr>
          <p:cNvPr name="Group 13" id="13"/>
          <p:cNvGrpSpPr/>
          <p:nvPr/>
        </p:nvGrpSpPr>
        <p:grpSpPr>
          <a:xfrm rot="0">
            <a:off x="2070674" y="5143500"/>
            <a:ext cx="1563705" cy="1708695"/>
            <a:chOff x="0" y="0"/>
            <a:chExt cx="2084939" cy="2278260"/>
          </a:xfrm>
        </p:grpSpPr>
        <p:grpSp>
          <p:nvGrpSpPr>
            <p:cNvPr name="Group 14" id="14"/>
            <p:cNvGrpSpPr/>
            <p:nvPr/>
          </p:nvGrpSpPr>
          <p:grpSpPr>
            <a:xfrm rot="0">
              <a:off x="0" y="0"/>
              <a:ext cx="2084939" cy="2278260"/>
              <a:chOff x="0" y="0"/>
              <a:chExt cx="411840" cy="450027"/>
            </a:xfrm>
          </p:grpSpPr>
          <p:sp>
            <p:nvSpPr>
              <p:cNvPr name="Freeform 15" id="1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6" id="1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7" id="17"/>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3</a:t>
              </a:r>
            </a:p>
          </p:txBody>
        </p:sp>
      </p:grpSp>
      <p:grpSp>
        <p:nvGrpSpPr>
          <p:cNvPr name="Group 18" id="18"/>
          <p:cNvGrpSpPr/>
          <p:nvPr/>
        </p:nvGrpSpPr>
        <p:grpSpPr>
          <a:xfrm rot="0">
            <a:off x="2070674" y="6404908"/>
            <a:ext cx="1563705" cy="1708695"/>
            <a:chOff x="0" y="0"/>
            <a:chExt cx="2084939" cy="2278260"/>
          </a:xfrm>
        </p:grpSpPr>
        <p:grpSp>
          <p:nvGrpSpPr>
            <p:cNvPr name="Group 19" id="19"/>
            <p:cNvGrpSpPr/>
            <p:nvPr/>
          </p:nvGrpSpPr>
          <p:grpSpPr>
            <a:xfrm rot="0">
              <a:off x="0" y="0"/>
              <a:ext cx="2084939" cy="2278260"/>
              <a:chOff x="0" y="0"/>
              <a:chExt cx="411840" cy="450027"/>
            </a:xfrm>
          </p:grpSpPr>
          <p:sp>
            <p:nvSpPr>
              <p:cNvPr name="Freeform 20" id="2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1" id="2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2" id="22"/>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2</a:t>
              </a:r>
            </a:p>
          </p:txBody>
        </p:sp>
      </p:grpSp>
      <p:grpSp>
        <p:nvGrpSpPr>
          <p:cNvPr name="Group 23" id="23"/>
          <p:cNvGrpSpPr/>
          <p:nvPr/>
        </p:nvGrpSpPr>
        <p:grpSpPr>
          <a:xfrm rot="0">
            <a:off x="2070674" y="7549605"/>
            <a:ext cx="1563705" cy="1708695"/>
            <a:chOff x="0" y="0"/>
            <a:chExt cx="2084939" cy="2278260"/>
          </a:xfrm>
        </p:grpSpPr>
        <p:grpSp>
          <p:nvGrpSpPr>
            <p:cNvPr name="Group 24" id="24"/>
            <p:cNvGrpSpPr/>
            <p:nvPr/>
          </p:nvGrpSpPr>
          <p:grpSpPr>
            <a:xfrm rot="0">
              <a:off x="0" y="0"/>
              <a:ext cx="2084939" cy="2278260"/>
              <a:chOff x="0" y="0"/>
              <a:chExt cx="411840" cy="450027"/>
            </a:xfrm>
          </p:grpSpPr>
          <p:sp>
            <p:nvSpPr>
              <p:cNvPr name="Freeform 25" id="2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6" id="2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7" id="27"/>
            <p:cNvSpPr txBox="true"/>
            <p:nvPr/>
          </p:nvSpPr>
          <p:spPr>
            <a:xfrm rot="0">
              <a:off x="878138" y="255242"/>
              <a:ext cx="32866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1</a:t>
              </a:r>
            </a:p>
          </p:txBody>
        </p:sp>
      </p:grpSp>
      <p:grpSp>
        <p:nvGrpSpPr>
          <p:cNvPr name="Group 28" id="28"/>
          <p:cNvGrpSpPr/>
          <p:nvPr/>
        </p:nvGrpSpPr>
        <p:grpSpPr>
          <a:xfrm rot="0">
            <a:off x="2852526" y="0"/>
            <a:ext cx="16287290" cy="10287000"/>
            <a:chOff x="0" y="0"/>
            <a:chExt cx="4289657" cy="2709333"/>
          </a:xfrm>
        </p:grpSpPr>
        <p:sp>
          <p:nvSpPr>
            <p:cNvPr name="Freeform 29" id="29"/>
            <p:cNvSpPr/>
            <p:nvPr/>
          </p:nvSpPr>
          <p:spPr>
            <a:xfrm flipH="false" flipV="false" rot="0">
              <a:off x="0" y="0"/>
              <a:ext cx="4289657" cy="2709333"/>
            </a:xfrm>
            <a:custGeom>
              <a:avLst/>
              <a:gdLst/>
              <a:ahLst/>
              <a:cxnLst/>
              <a:rect r="r" b="b" t="t" l="l"/>
              <a:pathLst>
                <a:path h="2709333" w="4289657">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true">
              <a:gsLst>
                <a:gs pos="0">
                  <a:srgbClr val="000000">
                    <a:alpha val="100000"/>
                  </a:srgbClr>
                </a:gs>
                <a:gs pos="100000">
                  <a:srgbClr val="7C7C7C">
                    <a:alpha val="32500"/>
                  </a:srgbClr>
                </a:gs>
              </a:gsLst>
              <a:lin ang="2700000"/>
            </a:gradFill>
          </p:spPr>
        </p:sp>
        <p:sp>
          <p:nvSpPr>
            <p:cNvPr name="TextBox 30" id="30"/>
            <p:cNvSpPr txBox="true"/>
            <p:nvPr/>
          </p:nvSpPr>
          <p:spPr>
            <a:xfrm>
              <a:off x="0" y="-66675"/>
              <a:ext cx="4289657" cy="2776008"/>
            </a:xfrm>
            <a:prstGeom prst="rect">
              <a:avLst/>
            </a:prstGeom>
          </p:spPr>
          <p:txBody>
            <a:bodyPr anchor="ctr" rtlCol="false" tIns="50800" lIns="50800" bIns="50800" rIns="50800"/>
            <a:lstStyle/>
            <a:p>
              <a:pPr algn="ctr">
                <a:lnSpc>
                  <a:spcPts val="3151"/>
                </a:lnSpc>
              </a:pPr>
            </a:p>
          </p:txBody>
        </p:sp>
      </p:grpSp>
      <p:grpSp>
        <p:nvGrpSpPr>
          <p:cNvPr name="Group 31" id="31"/>
          <p:cNvGrpSpPr/>
          <p:nvPr/>
        </p:nvGrpSpPr>
        <p:grpSpPr>
          <a:xfrm rot="0">
            <a:off x="2070674" y="3852359"/>
            <a:ext cx="1563705" cy="1708695"/>
            <a:chOff x="0" y="0"/>
            <a:chExt cx="2084939" cy="2278260"/>
          </a:xfrm>
        </p:grpSpPr>
        <p:grpSp>
          <p:nvGrpSpPr>
            <p:cNvPr name="Group 32" id="32"/>
            <p:cNvGrpSpPr/>
            <p:nvPr/>
          </p:nvGrpSpPr>
          <p:grpSpPr>
            <a:xfrm rot="0">
              <a:off x="0" y="0"/>
              <a:ext cx="2084939" cy="2278260"/>
              <a:chOff x="0" y="0"/>
              <a:chExt cx="411840" cy="450027"/>
            </a:xfrm>
          </p:grpSpPr>
          <p:sp>
            <p:nvSpPr>
              <p:cNvPr name="Freeform 33" id="33"/>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100000"/>
                    </a:srgbClr>
                  </a:gs>
                  <a:gs pos="100000">
                    <a:srgbClr val="7C7C7C">
                      <a:alpha val="32500"/>
                    </a:srgbClr>
                  </a:gs>
                </a:gsLst>
                <a:lin ang="2700000"/>
              </a:gradFill>
            </p:spPr>
          </p:sp>
          <p:sp>
            <p:nvSpPr>
              <p:cNvPr name="TextBox 34" id="34"/>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35" id="35"/>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solidFill>
                  <a:latin typeface="Poppins"/>
                  <a:ea typeface="Poppins"/>
                  <a:cs typeface="Poppins"/>
                  <a:sym typeface="Poppins"/>
                </a:rPr>
                <a:t>4</a:t>
              </a:r>
            </a:p>
          </p:txBody>
        </p:sp>
      </p:grpSp>
      <p:sp>
        <p:nvSpPr>
          <p:cNvPr name="TextBox 36" id="36"/>
          <p:cNvSpPr txBox="true"/>
          <p:nvPr/>
        </p:nvSpPr>
        <p:spPr>
          <a:xfrm rot="0">
            <a:off x="4486358" y="5730048"/>
            <a:ext cx="6386471" cy="564342"/>
          </a:xfrm>
          <a:prstGeom prst="rect">
            <a:avLst/>
          </a:prstGeom>
        </p:spPr>
        <p:txBody>
          <a:bodyPr anchor="t" rtlCol="false" tIns="0" lIns="0" bIns="0" rIns="0">
            <a:spAutoFit/>
          </a:bodyPr>
          <a:lstStyle/>
          <a:p>
            <a:pPr algn="ctr">
              <a:lnSpc>
                <a:spcPts val="4333"/>
              </a:lnSpc>
            </a:pPr>
            <a:r>
              <a:rPr lang="en-US" sz="3439">
                <a:solidFill>
                  <a:srgbClr val="FFFFFF"/>
                </a:solidFill>
                <a:latin typeface="Poppins"/>
                <a:ea typeface="Poppins"/>
                <a:cs typeface="Poppins"/>
                <a:sym typeface="Poppins"/>
              </a:rPr>
              <a:t>They constantly improve:</a:t>
            </a:r>
          </a:p>
        </p:txBody>
      </p:sp>
      <p:sp>
        <p:nvSpPr>
          <p:cNvPr name="AutoShape 37" id="37"/>
          <p:cNvSpPr/>
          <p:nvPr/>
        </p:nvSpPr>
        <p:spPr>
          <a:xfrm>
            <a:off x="10787656" y="5472047"/>
            <a:ext cx="0" cy="2641556"/>
          </a:xfrm>
          <a:prstGeom prst="line">
            <a:avLst/>
          </a:prstGeom>
          <a:ln cap="flat" w="19050">
            <a:solidFill>
              <a:srgbClr val="FFFFFF"/>
            </a:solidFill>
            <a:prstDash val="solid"/>
            <a:headEnd type="none" len="sm" w="sm"/>
            <a:tailEnd type="none" len="sm" w="sm"/>
          </a:ln>
        </p:spPr>
      </p:sp>
      <p:sp>
        <p:nvSpPr>
          <p:cNvPr name="Freeform 38" id="38"/>
          <p:cNvSpPr/>
          <p:nvPr/>
        </p:nvSpPr>
        <p:spPr>
          <a:xfrm flipH="false" flipV="false" rot="0">
            <a:off x="14806447" y="809961"/>
            <a:ext cx="3106674" cy="4114800"/>
          </a:xfrm>
          <a:custGeom>
            <a:avLst/>
            <a:gdLst/>
            <a:ahLst/>
            <a:cxnLst/>
            <a:rect r="r" b="b" t="t" l="l"/>
            <a:pathLst>
              <a:path h="4114800" w="3106674">
                <a:moveTo>
                  <a:pt x="0" y="0"/>
                </a:moveTo>
                <a:lnTo>
                  <a:pt x="3106674" y="0"/>
                </a:lnTo>
                <a:lnTo>
                  <a:pt x="310667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9" id="39"/>
          <p:cNvSpPr txBox="true"/>
          <p:nvPr/>
        </p:nvSpPr>
        <p:spPr>
          <a:xfrm rot="0">
            <a:off x="3634379" y="1247775"/>
            <a:ext cx="9373314" cy="1873494"/>
          </a:xfrm>
          <a:prstGeom prst="rect">
            <a:avLst/>
          </a:prstGeom>
        </p:spPr>
        <p:txBody>
          <a:bodyPr anchor="t" rtlCol="false" tIns="0" lIns="0" bIns="0" rIns="0">
            <a:spAutoFit/>
          </a:bodyPr>
          <a:lstStyle/>
          <a:p>
            <a:pPr algn="l">
              <a:lnSpc>
                <a:spcPts val="7023"/>
              </a:lnSpc>
            </a:pPr>
            <a:r>
              <a:rPr lang="en-US" sz="7891">
                <a:solidFill>
                  <a:srgbClr val="FFFFFF"/>
                </a:solidFill>
                <a:latin typeface="Anton"/>
                <a:ea typeface="Anton"/>
                <a:cs typeface="Anton"/>
                <a:sym typeface="Anton"/>
              </a:rPr>
              <a:t>A REALISTIC COMPARISON WITH OTHER BRANCHES</a:t>
            </a:r>
          </a:p>
        </p:txBody>
      </p:sp>
      <p:sp>
        <p:nvSpPr>
          <p:cNvPr name="TextBox 40" id="40"/>
          <p:cNvSpPr txBox="true"/>
          <p:nvPr/>
        </p:nvSpPr>
        <p:spPr>
          <a:xfrm rot="0">
            <a:off x="4009754" y="3394603"/>
            <a:ext cx="13505981" cy="1744069"/>
          </a:xfrm>
          <a:prstGeom prst="rect">
            <a:avLst/>
          </a:prstGeom>
        </p:spPr>
        <p:txBody>
          <a:bodyPr anchor="t" rtlCol="false" tIns="0" lIns="0" bIns="0" rIns="0">
            <a:spAutoFit/>
          </a:bodyPr>
          <a:lstStyle/>
          <a:p>
            <a:pPr algn="l">
              <a:lnSpc>
                <a:spcPts val="4560"/>
              </a:lnSpc>
            </a:pPr>
            <a:r>
              <a:rPr lang="en-US" sz="3619">
                <a:solidFill>
                  <a:srgbClr val="FFFFFF"/>
                </a:solidFill>
                <a:latin typeface="Poppins Thin"/>
                <a:ea typeface="Poppins Thin"/>
                <a:cs typeface="Poppins Thin"/>
                <a:sym typeface="Poppins Thin"/>
              </a:rPr>
              <a:t>For example: Canada or U.K. branch has an in-house technical team that regularly monitors and updates the website.</a:t>
            </a:r>
          </a:p>
        </p:txBody>
      </p:sp>
      <p:sp>
        <p:nvSpPr>
          <p:cNvPr name="TextBox 41" id="41"/>
          <p:cNvSpPr txBox="true"/>
          <p:nvPr/>
        </p:nvSpPr>
        <p:spPr>
          <a:xfrm rot="0">
            <a:off x="3753319" y="8713678"/>
            <a:ext cx="13505981" cy="856339"/>
          </a:xfrm>
          <a:prstGeom prst="rect">
            <a:avLst/>
          </a:prstGeom>
        </p:spPr>
        <p:txBody>
          <a:bodyPr anchor="t" rtlCol="false" tIns="0" lIns="0" bIns="0" rIns="0">
            <a:spAutoFit/>
          </a:bodyPr>
          <a:lstStyle/>
          <a:p>
            <a:pPr algn="l">
              <a:lnSpc>
                <a:spcPts val="3300"/>
              </a:lnSpc>
            </a:pPr>
            <a:r>
              <a:rPr lang="en-US" sz="2619">
                <a:solidFill>
                  <a:srgbClr val="FFFFFF"/>
                </a:solidFill>
                <a:latin typeface="Poppins Thin"/>
                <a:ea typeface="Poppins Thin"/>
                <a:cs typeface="Poppins Thin"/>
                <a:sym typeface="Poppins Thin"/>
              </a:rPr>
              <a:t>These teams aren’t just updating a website — they’re building a long-term connection between users and the brand, leading to trust and continuity.</a:t>
            </a:r>
          </a:p>
        </p:txBody>
      </p:sp>
      <p:sp>
        <p:nvSpPr>
          <p:cNvPr name="TextBox 42" id="42"/>
          <p:cNvSpPr txBox="true"/>
          <p:nvPr/>
        </p:nvSpPr>
        <p:spPr>
          <a:xfrm rot="0">
            <a:off x="11169604" y="5730048"/>
            <a:ext cx="6386471" cy="564342"/>
          </a:xfrm>
          <a:prstGeom prst="rect">
            <a:avLst/>
          </a:prstGeom>
        </p:spPr>
        <p:txBody>
          <a:bodyPr anchor="t" rtlCol="false" tIns="0" lIns="0" bIns="0" rIns="0">
            <a:spAutoFit/>
          </a:bodyPr>
          <a:lstStyle/>
          <a:p>
            <a:pPr algn="ctr">
              <a:lnSpc>
                <a:spcPts val="4333"/>
              </a:lnSpc>
            </a:pPr>
            <a:r>
              <a:rPr lang="en-US" sz="3439">
                <a:solidFill>
                  <a:srgbClr val="FFFFFF"/>
                </a:solidFill>
                <a:latin typeface="Poppins"/>
                <a:ea typeface="Poppins"/>
                <a:cs typeface="Poppins"/>
                <a:sym typeface="Poppins"/>
              </a:rPr>
              <a:t>And this clearly reflects on:</a:t>
            </a:r>
          </a:p>
        </p:txBody>
      </p:sp>
      <p:sp>
        <p:nvSpPr>
          <p:cNvPr name="TextBox 43" id="43"/>
          <p:cNvSpPr txBox="true"/>
          <p:nvPr/>
        </p:nvSpPr>
        <p:spPr>
          <a:xfrm rot="0">
            <a:off x="4486358" y="6445310"/>
            <a:ext cx="5486954" cy="435060"/>
          </a:xfrm>
          <a:prstGeom prst="rect">
            <a:avLst/>
          </a:prstGeom>
        </p:spPr>
        <p:txBody>
          <a:bodyPr anchor="t" rtlCol="false" tIns="0" lIns="0" bIns="0" rIns="0">
            <a:spAutoFit/>
          </a:bodyPr>
          <a:lstStyle/>
          <a:p>
            <a:pPr algn="l" marL="566970" indent="-283485" lvl="1">
              <a:lnSpc>
                <a:spcPts val="3308"/>
              </a:lnSpc>
              <a:buFont typeface="Arial"/>
              <a:buChar char="•"/>
            </a:pPr>
            <a:r>
              <a:rPr lang="en-US" sz="2626">
                <a:solidFill>
                  <a:srgbClr val="FFFFFF"/>
                </a:solidFill>
                <a:latin typeface="Poppins Thin"/>
                <a:ea typeface="Poppins Thin"/>
                <a:cs typeface="Poppins Thin"/>
                <a:sym typeface="Poppins Thin"/>
              </a:rPr>
              <a:t>Content</a:t>
            </a:r>
          </a:p>
        </p:txBody>
      </p:sp>
      <p:sp>
        <p:nvSpPr>
          <p:cNvPr name="TextBox 44" id="44"/>
          <p:cNvSpPr txBox="true"/>
          <p:nvPr/>
        </p:nvSpPr>
        <p:spPr>
          <a:xfrm rot="0">
            <a:off x="10872829" y="6445310"/>
            <a:ext cx="5486954" cy="435060"/>
          </a:xfrm>
          <a:prstGeom prst="rect">
            <a:avLst/>
          </a:prstGeom>
        </p:spPr>
        <p:txBody>
          <a:bodyPr anchor="t" rtlCol="false" tIns="0" lIns="0" bIns="0" rIns="0">
            <a:spAutoFit/>
          </a:bodyPr>
          <a:lstStyle/>
          <a:p>
            <a:pPr algn="l" marL="566970" indent="-283485" lvl="1">
              <a:lnSpc>
                <a:spcPts val="3308"/>
              </a:lnSpc>
              <a:buFont typeface="Arial"/>
              <a:buChar char="•"/>
            </a:pPr>
            <a:r>
              <a:rPr lang="en-US" sz="2626">
                <a:solidFill>
                  <a:srgbClr val="FFFFFF"/>
                </a:solidFill>
                <a:latin typeface="Poppins Thin"/>
                <a:ea typeface="Poppins Thin"/>
                <a:cs typeface="Poppins Thin"/>
                <a:sym typeface="Poppins Thin"/>
              </a:rPr>
              <a:t>Higher search rankings</a:t>
            </a:r>
          </a:p>
        </p:txBody>
      </p:sp>
      <p:sp>
        <p:nvSpPr>
          <p:cNvPr name="TextBox 45" id="45"/>
          <p:cNvSpPr txBox="true"/>
          <p:nvPr/>
        </p:nvSpPr>
        <p:spPr>
          <a:xfrm rot="0">
            <a:off x="4486358" y="7022106"/>
            <a:ext cx="5486954" cy="435060"/>
          </a:xfrm>
          <a:prstGeom prst="rect">
            <a:avLst/>
          </a:prstGeom>
        </p:spPr>
        <p:txBody>
          <a:bodyPr anchor="t" rtlCol="false" tIns="0" lIns="0" bIns="0" rIns="0">
            <a:spAutoFit/>
          </a:bodyPr>
          <a:lstStyle/>
          <a:p>
            <a:pPr algn="l" marL="566970" indent="-283485" lvl="1">
              <a:lnSpc>
                <a:spcPts val="3308"/>
              </a:lnSpc>
              <a:buFont typeface="Arial"/>
              <a:buChar char="•"/>
            </a:pPr>
            <a:r>
              <a:rPr lang="en-US" sz="2626">
                <a:solidFill>
                  <a:srgbClr val="FFFFFF"/>
                </a:solidFill>
                <a:latin typeface="Poppins Thin"/>
                <a:ea typeface="Poppins Thin"/>
                <a:cs typeface="Poppins Thin"/>
                <a:sym typeface="Poppins Thin"/>
              </a:rPr>
              <a:t>Design</a:t>
            </a:r>
          </a:p>
        </p:txBody>
      </p:sp>
      <p:sp>
        <p:nvSpPr>
          <p:cNvPr name="TextBox 46" id="46"/>
          <p:cNvSpPr txBox="true"/>
          <p:nvPr/>
        </p:nvSpPr>
        <p:spPr>
          <a:xfrm rot="0">
            <a:off x="4500602" y="7600041"/>
            <a:ext cx="5486954" cy="435060"/>
          </a:xfrm>
          <a:prstGeom prst="rect">
            <a:avLst/>
          </a:prstGeom>
        </p:spPr>
        <p:txBody>
          <a:bodyPr anchor="t" rtlCol="false" tIns="0" lIns="0" bIns="0" rIns="0">
            <a:spAutoFit/>
          </a:bodyPr>
          <a:lstStyle/>
          <a:p>
            <a:pPr algn="l" marL="566970" indent="-283485" lvl="1">
              <a:lnSpc>
                <a:spcPts val="3308"/>
              </a:lnSpc>
              <a:buFont typeface="Arial"/>
              <a:buChar char="•"/>
            </a:pPr>
            <a:r>
              <a:rPr lang="en-US" sz="2626">
                <a:solidFill>
                  <a:srgbClr val="FFFFFF"/>
                </a:solidFill>
                <a:latin typeface="Poppins Thin"/>
                <a:ea typeface="Poppins Thin"/>
                <a:cs typeface="Poppins Thin"/>
                <a:sym typeface="Poppins Thin"/>
              </a:rPr>
              <a:t>SEO</a:t>
            </a:r>
          </a:p>
        </p:txBody>
      </p:sp>
      <p:sp>
        <p:nvSpPr>
          <p:cNvPr name="TextBox 47" id="47"/>
          <p:cNvSpPr txBox="true"/>
          <p:nvPr/>
        </p:nvSpPr>
        <p:spPr>
          <a:xfrm rot="0">
            <a:off x="10872829" y="7022106"/>
            <a:ext cx="5486954" cy="435060"/>
          </a:xfrm>
          <a:prstGeom prst="rect">
            <a:avLst/>
          </a:prstGeom>
        </p:spPr>
        <p:txBody>
          <a:bodyPr anchor="t" rtlCol="false" tIns="0" lIns="0" bIns="0" rIns="0">
            <a:spAutoFit/>
          </a:bodyPr>
          <a:lstStyle/>
          <a:p>
            <a:pPr algn="l" marL="566970" indent="-283485" lvl="1">
              <a:lnSpc>
                <a:spcPts val="3308"/>
              </a:lnSpc>
              <a:buFont typeface="Arial"/>
              <a:buChar char="•"/>
            </a:pPr>
            <a:r>
              <a:rPr lang="en-US" sz="2626">
                <a:solidFill>
                  <a:srgbClr val="FFFFFF"/>
                </a:solidFill>
                <a:latin typeface="Poppins Thin"/>
                <a:ea typeface="Poppins Thin"/>
                <a:cs typeface="Poppins Thin"/>
                <a:sym typeface="Poppins Thin"/>
              </a:rPr>
              <a:t>Greater customer trust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03986" y="809961"/>
            <a:ext cx="1417696" cy="544041"/>
          </a:xfrm>
          <a:custGeom>
            <a:avLst/>
            <a:gdLst/>
            <a:ahLst/>
            <a:cxnLst/>
            <a:rect r="r" b="b" t="t" l="l"/>
            <a:pathLst>
              <a:path h="544041" w="1417696">
                <a:moveTo>
                  <a:pt x="0" y="0"/>
                </a:moveTo>
                <a:lnTo>
                  <a:pt x="1417696" y="0"/>
                </a:lnTo>
                <a:lnTo>
                  <a:pt x="1417696" y="544041"/>
                </a:lnTo>
                <a:lnTo>
                  <a:pt x="0" y="544041"/>
                </a:lnTo>
                <a:lnTo>
                  <a:pt x="0" y="0"/>
                </a:lnTo>
                <a:close/>
              </a:path>
            </a:pathLst>
          </a:custGeom>
          <a:blipFill>
            <a:blip r:embed="rId2"/>
            <a:stretch>
              <a:fillRect l="0" t="0" r="0" b="0"/>
            </a:stretch>
          </a:blipFill>
        </p:spPr>
      </p:sp>
      <p:grpSp>
        <p:nvGrpSpPr>
          <p:cNvPr name="Group 3" id="3"/>
          <p:cNvGrpSpPr/>
          <p:nvPr/>
        </p:nvGrpSpPr>
        <p:grpSpPr>
          <a:xfrm rot="0">
            <a:off x="2070674" y="1448340"/>
            <a:ext cx="1563705" cy="1708695"/>
            <a:chOff x="0" y="0"/>
            <a:chExt cx="2084939" cy="2278260"/>
          </a:xfrm>
        </p:grpSpPr>
        <p:grpSp>
          <p:nvGrpSpPr>
            <p:cNvPr name="Group 4" id="4"/>
            <p:cNvGrpSpPr/>
            <p:nvPr/>
          </p:nvGrpSpPr>
          <p:grpSpPr>
            <a:xfrm rot="0">
              <a:off x="0" y="0"/>
              <a:ext cx="2084939" cy="2278260"/>
              <a:chOff x="0" y="0"/>
              <a:chExt cx="411840" cy="450027"/>
            </a:xfrm>
          </p:grpSpPr>
          <p:sp>
            <p:nvSpPr>
              <p:cNvPr name="Freeform 5" id="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6" id="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7" id="7"/>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6</a:t>
              </a:r>
            </a:p>
          </p:txBody>
        </p:sp>
      </p:grpSp>
      <p:grpSp>
        <p:nvGrpSpPr>
          <p:cNvPr name="Group 8" id="8"/>
          <p:cNvGrpSpPr/>
          <p:nvPr/>
        </p:nvGrpSpPr>
        <p:grpSpPr>
          <a:xfrm rot="0">
            <a:off x="2070674" y="3852359"/>
            <a:ext cx="1563705" cy="1708695"/>
            <a:chOff x="0" y="0"/>
            <a:chExt cx="2084939" cy="2278260"/>
          </a:xfrm>
        </p:grpSpPr>
        <p:grpSp>
          <p:nvGrpSpPr>
            <p:cNvPr name="Group 9" id="9"/>
            <p:cNvGrpSpPr/>
            <p:nvPr/>
          </p:nvGrpSpPr>
          <p:grpSpPr>
            <a:xfrm rot="0">
              <a:off x="0" y="0"/>
              <a:ext cx="2084939" cy="2278260"/>
              <a:chOff x="0" y="0"/>
              <a:chExt cx="411840" cy="450027"/>
            </a:xfrm>
          </p:grpSpPr>
          <p:sp>
            <p:nvSpPr>
              <p:cNvPr name="Freeform 10" id="1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1" id="1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2" id="12"/>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4</a:t>
              </a:r>
            </a:p>
          </p:txBody>
        </p:sp>
      </p:grpSp>
      <p:grpSp>
        <p:nvGrpSpPr>
          <p:cNvPr name="Group 13" id="13"/>
          <p:cNvGrpSpPr/>
          <p:nvPr/>
        </p:nvGrpSpPr>
        <p:grpSpPr>
          <a:xfrm rot="0">
            <a:off x="2070674" y="5143500"/>
            <a:ext cx="1563705" cy="1708695"/>
            <a:chOff x="0" y="0"/>
            <a:chExt cx="2084939" cy="2278260"/>
          </a:xfrm>
        </p:grpSpPr>
        <p:grpSp>
          <p:nvGrpSpPr>
            <p:cNvPr name="Group 14" id="14"/>
            <p:cNvGrpSpPr/>
            <p:nvPr/>
          </p:nvGrpSpPr>
          <p:grpSpPr>
            <a:xfrm rot="0">
              <a:off x="0" y="0"/>
              <a:ext cx="2084939" cy="2278260"/>
              <a:chOff x="0" y="0"/>
              <a:chExt cx="411840" cy="450027"/>
            </a:xfrm>
          </p:grpSpPr>
          <p:sp>
            <p:nvSpPr>
              <p:cNvPr name="Freeform 15" id="1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6" id="1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7" id="17"/>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3</a:t>
              </a:r>
            </a:p>
          </p:txBody>
        </p:sp>
      </p:grpSp>
      <p:grpSp>
        <p:nvGrpSpPr>
          <p:cNvPr name="Group 18" id="18"/>
          <p:cNvGrpSpPr/>
          <p:nvPr/>
        </p:nvGrpSpPr>
        <p:grpSpPr>
          <a:xfrm rot="0">
            <a:off x="2070674" y="6404908"/>
            <a:ext cx="1563705" cy="1708695"/>
            <a:chOff x="0" y="0"/>
            <a:chExt cx="2084939" cy="2278260"/>
          </a:xfrm>
        </p:grpSpPr>
        <p:grpSp>
          <p:nvGrpSpPr>
            <p:cNvPr name="Group 19" id="19"/>
            <p:cNvGrpSpPr/>
            <p:nvPr/>
          </p:nvGrpSpPr>
          <p:grpSpPr>
            <a:xfrm rot="0">
              <a:off x="0" y="0"/>
              <a:ext cx="2084939" cy="2278260"/>
              <a:chOff x="0" y="0"/>
              <a:chExt cx="411840" cy="450027"/>
            </a:xfrm>
          </p:grpSpPr>
          <p:sp>
            <p:nvSpPr>
              <p:cNvPr name="Freeform 20" id="2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1" id="2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2" id="22"/>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2</a:t>
              </a:r>
            </a:p>
          </p:txBody>
        </p:sp>
      </p:grpSp>
      <p:grpSp>
        <p:nvGrpSpPr>
          <p:cNvPr name="Group 23" id="23"/>
          <p:cNvGrpSpPr/>
          <p:nvPr/>
        </p:nvGrpSpPr>
        <p:grpSpPr>
          <a:xfrm rot="0">
            <a:off x="2070674" y="7549605"/>
            <a:ext cx="1563705" cy="1708695"/>
            <a:chOff x="0" y="0"/>
            <a:chExt cx="2084939" cy="2278260"/>
          </a:xfrm>
        </p:grpSpPr>
        <p:grpSp>
          <p:nvGrpSpPr>
            <p:cNvPr name="Group 24" id="24"/>
            <p:cNvGrpSpPr/>
            <p:nvPr/>
          </p:nvGrpSpPr>
          <p:grpSpPr>
            <a:xfrm rot="0">
              <a:off x="0" y="0"/>
              <a:ext cx="2084939" cy="2278260"/>
              <a:chOff x="0" y="0"/>
              <a:chExt cx="411840" cy="450027"/>
            </a:xfrm>
          </p:grpSpPr>
          <p:sp>
            <p:nvSpPr>
              <p:cNvPr name="Freeform 25" id="2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6" id="2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7" id="27"/>
            <p:cNvSpPr txBox="true"/>
            <p:nvPr/>
          </p:nvSpPr>
          <p:spPr>
            <a:xfrm rot="0">
              <a:off x="878138" y="255242"/>
              <a:ext cx="32866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1</a:t>
              </a:r>
            </a:p>
          </p:txBody>
        </p:sp>
      </p:grpSp>
      <p:grpSp>
        <p:nvGrpSpPr>
          <p:cNvPr name="Group 28" id="28"/>
          <p:cNvGrpSpPr/>
          <p:nvPr/>
        </p:nvGrpSpPr>
        <p:grpSpPr>
          <a:xfrm rot="0">
            <a:off x="2852526" y="0"/>
            <a:ext cx="16287290" cy="10287000"/>
            <a:chOff x="0" y="0"/>
            <a:chExt cx="4289657" cy="2709333"/>
          </a:xfrm>
        </p:grpSpPr>
        <p:sp>
          <p:nvSpPr>
            <p:cNvPr name="Freeform 29" id="29"/>
            <p:cNvSpPr/>
            <p:nvPr/>
          </p:nvSpPr>
          <p:spPr>
            <a:xfrm flipH="false" flipV="false" rot="0">
              <a:off x="0" y="0"/>
              <a:ext cx="4289657" cy="2709333"/>
            </a:xfrm>
            <a:custGeom>
              <a:avLst/>
              <a:gdLst/>
              <a:ahLst/>
              <a:cxnLst/>
              <a:rect r="r" b="b" t="t" l="l"/>
              <a:pathLst>
                <a:path h="2709333" w="4289657">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true">
              <a:gsLst>
                <a:gs pos="0">
                  <a:srgbClr val="000000">
                    <a:alpha val="100000"/>
                  </a:srgbClr>
                </a:gs>
                <a:gs pos="100000">
                  <a:srgbClr val="7C7C7C">
                    <a:alpha val="32500"/>
                  </a:srgbClr>
                </a:gs>
              </a:gsLst>
              <a:lin ang="2700000"/>
            </a:gradFill>
          </p:spPr>
        </p:sp>
        <p:sp>
          <p:nvSpPr>
            <p:cNvPr name="TextBox 30" id="30"/>
            <p:cNvSpPr txBox="true"/>
            <p:nvPr/>
          </p:nvSpPr>
          <p:spPr>
            <a:xfrm>
              <a:off x="0" y="-66675"/>
              <a:ext cx="4289657" cy="2776008"/>
            </a:xfrm>
            <a:prstGeom prst="rect">
              <a:avLst/>
            </a:prstGeom>
          </p:spPr>
          <p:txBody>
            <a:bodyPr anchor="ctr" rtlCol="false" tIns="50800" lIns="50800" bIns="50800" rIns="50800"/>
            <a:lstStyle/>
            <a:p>
              <a:pPr algn="ctr">
                <a:lnSpc>
                  <a:spcPts val="3151"/>
                </a:lnSpc>
              </a:pPr>
            </a:p>
          </p:txBody>
        </p:sp>
      </p:grpSp>
      <p:grpSp>
        <p:nvGrpSpPr>
          <p:cNvPr name="Group 31" id="31"/>
          <p:cNvGrpSpPr/>
          <p:nvPr/>
        </p:nvGrpSpPr>
        <p:grpSpPr>
          <a:xfrm rot="0">
            <a:off x="2070674" y="2692782"/>
            <a:ext cx="1563705" cy="1708695"/>
            <a:chOff x="0" y="0"/>
            <a:chExt cx="2084939" cy="2278260"/>
          </a:xfrm>
        </p:grpSpPr>
        <p:grpSp>
          <p:nvGrpSpPr>
            <p:cNvPr name="Group 32" id="32"/>
            <p:cNvGrpSpPr/>
            <p:nvPr/>
          </p:nvGrpSpPr>
          <p:grpSpPr>
            <a:xfrm rot="0">
              <a:off x="0" y="0"/>
              <a:ext cx="2084939" cy="2278260"/>
              <a:chOff x="0" y="0"/>
              <a:chExt cx="411840" cy="450027"/>
            </a:xfrm>
          </p:grpSpPr>
          <p:sp>
            <p:nvSpPr>
              <p:cNvPr name="Freeform 33" id="33"/>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100000"/>
                    </a:srgbClr>
                  </a:gs>
                  <a:gs pos="100000">
                    <a:srgbClr val="7C7C7C">
                      <a:alpha val="32500"/>
                    </a:srgbClr>
                  </a:gs>
                </a:gsLst>
                <a:lin ang="2700000"/>
              </a:gradFill>
            </p:spPr>
          </p:sp>
          <p:sp>
            <p:nvSpPr>
              <p:cNvPr name="TextBox 34" id="34"/>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35" id="35"/>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solidFill>
                  <a:latin typeface="Poppins"/>
                  <a:ea typeface="Poppins"/>
                  <a:cs typeface="Poppins"/>
                  <a:sym typeface="Poppins"/>
                </a:rPr>
                <a:t>5</a:t>
              </a:r>
            </a:p>
          </p:txBody>
        </p:sp>
      </p:grpSp>
      <p:sp>
        <p:nvSpPr>
          <p:cNvPr name="Freeform 36" id="36"/>
          <p:cNvSpPr/>
          <p:nvPr/>
        </p:nvSpPr>
        <p:spPr>
          <a:xfrm flipH="false" flipV="false" rot="0">
            <a:off x="15766627" y="434114"/>
            <a:ext cx="2201418" cy="4114800"/>
          </a:xfrm>
          <a:custGeom>
            <a:avLst/>
            <a:gdLst/>
            <a:ahLst/>
            <a:cxnLst/>
            <a:rect r="r" b="b" t="t" l="l"/>
            <a:pathLst>
              <a:path h="4114800" w="2201418">
                <a:moveTo>
                  <a:pt x="0" y="0"/>
                </a:moveTo>
                <a:lnTo>
                  <a:pt x="2201418" y="0"/>
                </a:lnTo>
                <a:lnTo>
                  <a:pt x="22014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7" id="37"/>
          <p:cNvSpPr txBox="true"/>
          <p:nvPr/>
        </p:nvSpPr>
        <p:spPr>
          <a:xfrm rot="0">
            <a:off x="3634379" y="1247775"/>
            <a:ext cx="9373314" cy="1873494"/>
          </a:xfrm>
          <a:prstGeom prst="rect">
            <a:avLst/>
          </a:prstGeom>
        </p:spPr>
        <p:txBody>
          <a:bodyPr anchor="t" rtlCol="false" tIns="0" lIns="0" bIns="0" rIns="0">
            <a:spAutoFit/>
          </a:bodyPr>
          <a:lstStyle/>
          <a:p>
            <a:pPr algn="l">
              <a:lnSpc>
                <a:spcPts val="7023"/>
              </a:lnSpc>
            </a:pPr>
            <a:r>
              <a:rPr lang="en-US" sz="7891">
                <a:solidFill>
                  <a:srgbClr val="FFFFFF"/>
                </a:solidFill>
                <a:latin typeface="Anton"/>
                <a:ea typeface="Anton"/>
                <a:cs typeface="Anton"/>
                <a:sym typeface="Anton"/>
              </a:rPr>
              <a:t>WHY LONG-TERM VALUE IS BETTER</a:t>
            </a:r>
          </a:p>
        </p:txBody>
      </p:sp>
      <p:sp>
        <p:nvSpPr>
          <p:cNvPr name="TextBox 38" id="38"/>
          <p:cNvSpPr txBox="true"/>
          <p:nvPr/>
        </p:nvSpPr>
        <p:spPr>
          <a:xfrm rot="0">
            <a:off x="4042002" y="3304894"/>
            <a:ext cx="14143265" cy="534547"/>
          </a:xfrm>
          <a:prstGeom prst="rect">
            <a:avLst/>
          </a:prstGeom>
        </p:spPr>
        <p:txBody>
          <a:bodyPr anchor="t" rtlCol="false" tIns="0" lIns="0" bIns="0" rIns="0">
            <a:spAutoFit/>
          </a:bodyPr>
          <a:lstStyle/>
          <a:p>
            <a:pPr algn="l" marL="695461" indent="-347730" lvl="1">
              <a:lnSpc>
                <a:spcPts val="4058"/>
              </a:lnSpc>
              <a:buFont typeface="Arial"/>
              <a:buChar char="•"/>
            </a:pPr>
            <a:r>
              <a:rPr lang="en-US" sz="3221">
                <a:solidFill>
                  <a:srgbClr val="FFFFFF"/>
                </a:solidFill>
                <a:latin typeface="Poppins Thin"/>
                <a:ea typeface="Poppins Thin"/>
                <a:cs typeface="Poppins Thin"/>
                <a:sym typeface="Poppins Thin"/>
              </a:rPr>
              <a:t>Saves time and effort in the long term.</a:t>
            </a:r>
          </a:p>
        </p:txBody>
      </p:sp>
      <p:sp>
        <p:nvSpPr>
          <p:cNvPr name="TextBox 39" id="39"/>
          <p:cNvSpPr txBox="true"/>
          <p:nvPr/>
        </p:nvSpPr>
        <p:spPr>
          <a:xfrm rot="0">
            <a:off x="4042002" y="4012408"/>
            <a:ext cx="14143265" cy="534547"/>
          </a:xfrm>
          <a:prstGeom prst="rect">
            <a:avLst/>
          </a:prstGeom>
        </p:spPr>
        <p:txBody>
          <a:bodyPr anchor="t" rtlCol="false" tIns="0" lIns="0" bIns="0" rIns="0">
            <a:spAutoFit/>
          </a:bodyPr>
          <a:lstStyle/>
          <a:p>
            <a:pPr algn="l" marL="695461" indent="-347730" lvl="1">
              <a:lnSpc>
                <a:spcPts val="4058"/>
              </a:lnSpc>
              <a:buFont typeface="Arial"/>
              <a:buChar char="•"/>
            </a:pPr>
            <a:r>
              <a:rPr lang="en-US" sz="3221">
                <a:solidFill>
                  <a:srgbClr val="FFFFFF"/>
                </a:solidFill>
                <a:latin typeface="Poppins Thin"/>
                <a:ea typeface="Poppins Thin"/>
                <a:cs typeface="Poppins Thin"/>
                <a:sym typeface="Poppins Thin"/>
              </a:rPr>
              <a:t>Reduces cost compared to hiring a freelancer each time.</a:t>
            </a:r>
          </a:p>
        </p:txBody>
      </p:sp>
      <p:sp>
        <p:nvSpPr>
          <p:cNvPr name="TextBox 40" id="40"/>
          <p:cNvSpPr txBox="true"/>
          <p:nvPr/>
        </p:nvSpPr>
        <p:spPr>
          <a:xfrm rot="0">
            <a:off x="4042002" y="4720364"/>
            <a:ext cx="14143265" cy="534547"/>
          </a:xfrm>
          <a:prstGeom prst="rect">
            <a:avLst/>
          </a:prstGeom>
        </p:spPr>
        <p:txBody>
          <a:bodyPr anchor="t" rtlCol="false" tIns="0" lIns="0" bIns="0" rIns="0">
            <a:spAutoFit/>
          </a:bodyPr>
          <a:lstStyle/>
          <a:p>
            <a:pPr algn="l" marL="695461" indent="-347730" lvl="1">
              <a:lnSpc>
                <a:spcPts val="4058"/>
              </a:lnSpc>
              <a:buFont typeface="Arial"/>
              <a:buChar char="•"/>
            </a:pPr>
            <a:r>
              <a:rPr lang="en-US" sz="3221">
                <a:solidFill>
                  <a:srgbClr val="FFFFFF"/>
                </a:solidFill>
                <a:latin typeface="Poppins Thin"/>
                <a:ea typeface="Poppins Thin"/>
                <a:cs typeface="Poppins Thin"/>
                <a:sym typeface="Poppins Thin"/>
              </a:rPr>
              <a:t>Enables quick responses to sudden issues or urgent changes.</a:t>
            </a:r>
          </a:p>
        </p:txBody>
      </p:sp>
      <p:sp>
        <p:nvSpPr>
          <p:cNvPr name="TextBox 41" id="41"/>
          <p:cNvSpPr txBox="true"/>
          <p:nvPr/>
        </p:nvSpPr>
        <p:spPr>
          <a:xfrm rot="0">
            <a:off x="4042002" y="5428320"/>
            <a:ext cx="14143265" cy="534547"/>
          </a:xfrm>
          <a:prstGeom prst="rect">
            <a:avLst/>
          </a:prstGeom>
        </p:spPr>
        <p:txBody>
          <a:bodyPr anchor="t" rtlCol="false" tIns="0" lIns="0" bIns="0" rIns="0">
            <a:spAutoFit/>
          </a:bodyPr>
          <a:lstStyle/>
          <a:p>
            <a:pPr algn="l" marL="695461" indent="-347730" lvl="1">
              <a:lnSpc>
                <a:spcPts val="4058"/>
              </a:lnSpc>
              <a:buFont typeface="Arial"/>
              <a:buChar char="•"/>
            </a:pPr>
            <a:r>
              <a:rPr lang="en-US" sz="3221">
                <a:solidFill>
                  <a:srgbClr val="FFFFFF"/>
                </a:solidFill>
                <a:latin typeface="Poppins Thin"/>
                <a:ea typeface="Poppins Thin"/>
                <a:cs typeface="Poppins Thin"/>
                <a:sym typeface="Poppins Thin"/>
              </a:rPr>
              <a:t>Continuously improves the user experience.</a:t>
            </a:r>
          </a:p>
        </p:txBody>
      </p:sp>
      <p:sp>
        <p:nvSpPr>
          <p:cNvPr name="TextBox 42" id="42"/>
          <p:cNvSpPr txBox="true"/>
          <p:nvPr/>
        </p:nvSpPr>
        <p:spPr>
          <a:xfrm rot="0">
            <a:off x="4042002" y="6135636"/>
            <a:ext cx="14143265" cy="534547"/>
          </a:xfrm>
          <a:prstGeom prst="rect">
            <a:avLst/>
          </a:prstGeom>
        </p:spPr>
        <p:txBody>
          <a:bodyPr anchor="t" rtlCol="false" tIns="0" lIns="0" bIns="0" rIns="0">
            <a:spAutoFit/>
          </a:bodyPr>
          <a:lstStyle/>
          <a:p>
            <a:pPr algn="l" marL="695461" indent="-347730" lvl="1">
              <a:lnSpc>
                <a:spcPts val="4058"/>
              </a:lnSpc>
              <a:buFont typeface="Arial"/>
              <a:buChar char="•"/>
            </a:pPr>
            <a:r>
              <a:rPr lang="en-US" sz="3221">
                <a:solidFill>
                  <a:srgbClr val="FFFFFF"/>
                </a:solidFill>
                <a:latin typeface="Poppins Thin"/>
                <a:ea typeface="Poppins Thin"/>
                <a:cs typeface="Poppins Thin"/>
                <a:sym typeface="Poppins Thin"/>
              </a:rPr>
              <a:t>Keeps up with browser and tech updates.</a:t>
            </a:r>
          </a:p>
        </p:txBody>
      </p:sp>
      <p:sp>
        <p:nvSpPr>
          <p:cNvPr name="TextBox 43" id="43"/>
          <p:cNvSpPr txBox="true"/>
          <p:nvPr/>
        </p:nvSpPr>
        <p:spPr>
          <a:xfrm rot="0">
            <a:off x="4353265" y="7243622"/>
            <a:ext cx="12906035" cy="564342"/>
          </a:xfrm>
          <a:prstGeom prst="rect">
            <a:avLst/>
          </a:prstGeom>
        </p:spPr>
        <p:txBody>
          <a:bodyPr anchor="t" rtlCol="false" tIns="0" lIns="0" bIns="0" rIns="0">
            <a:spAutoFit/>
          </a:bodyPr>
          <a:lstStyle/>
          <a:p>
            <a:pPr algn="ctr">
              <a:lnSpc>
                <a:spcPts val="4333"/>
              </a:lnSpc>
            </a:pPr>
            <a:r>
              <a:rPr lang="en-US" sz="3439">
                <a:solidFill>
                  <a:srgbClr val="FFFFFF"/>
                </a:solidFill>
                <a:latin typeface="Poppins"/>
                <a:ea typeface="Poppins"/>
                <a:cs typeface="Poppins"/>
                <a:sym typeface="Poppins"/>
              </a:rPr>
              <a:t>And The Keypoint here:</a:t>
            </a:r>
          </a:p>
        </p:txBody>
      </p:sp>
      <p:sp>
        <p:nvSpPr>
          <p:cNvPr name="TextBox 44" id="44"/>
          <p:cNvSpPr txBox="true"/>
          <p:nvPr/>
        </p:nvSpPr>
        <p:spPr>
          <a:xfrm rot="0">
            <a:off x="4432203" y="7988939"/>
            <a:ext cx="12748159" cy="856339"/>
          </a:xfrm>
          <a:prstGeom prst="rect">
            <a:avLst/>
          </a:prstGeom>
        </p:spPr>
        <p:txBody>
          <a:bodyPr anchor="t" rtlCol="false" tIns="0" lIns="0" bIns="0" rIns="0">
            <a:spAutoFit/>
          </a:bodyPr>
          <a:lstStyle/>
          <a:p>
            <a:pPr algn="ctr">
              <a:lnSpc>
                <a:spcPts val="3300"/>
              </a:lnSpc>
            </a:pPr>
            <a:r>
              <a:rPr lang="en-US" sz="2619">
                <a:solidFill>
                  <a:srgbClr val="FFFFFF"/>
                </a:solidFill>
                <a:latin typeface="Poppins Thin"/>
                <a:ea typeface="Poppins Thin"/>
                <a:cs typeface="Poppins Thin"/>
                <a:sym typeface="Poppins Thin"/>
              </a:rPr>
              <a:t>To monitor and enhance performance constantly, just like other branches already do.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03986" y="809961"/>
            <a:ext cx="1417696" cy="544041"/>
          </a:xfrm>
          <a:custGeom>
            <a:avLst/>
            <a:gdLst/>
            <a:ahLst/>
            <a:cxnLst/>
            <a:rect r="r" b="b" t="t" l="l"/>
            <a:pathLst>
              <a:path h="544041" w="1417696">
                <a:moveTo>
                  <a:pt x="0" y="0"/>
                </a:moveTo>
                <a:lnTo>
                  <a:pt x="1417696" y="0"/>
                </a:lnTo>
                <a:lnTo>
                  <a:pt x="1417696" y="544041"/>
                </a:lnTo>
                <a:lnTo>
                  <a:pt x="0" y="544041"/>
                </a:lnTo>
                <a:lnTo>
                  <a:pt x="0" y="0"/>
                </a:lnTo>
                <a:close/>
              </a:path>
            </a:pathLst>
          </a:custGeom>
          <a:blipFill>
            <a:blip r:embed="rId2"/>
            <a:stretch>
              <a:fillRect l="0" t="0" r="0" b="0"/>
            </a:stretch>
          </a:blipFill>
        </p:spPr>
      </p:sp>
      <p:grpSp>
        <p:nvGrpSpPr>
          <p:cNvPr name="Group 3" id="3"/>
          <p:cNvGrpSpPr/>
          <p:nvPr/>
        </p:nvGrpSpPr>
        <p:grpSpPr>
          <a:xfrm rot="0">
            <a:off x="2070674" y="2692782"/>
            <a:ext cx="1563705" cy="1708695"/>
            <a:chOff x="0" y="0"/>
            <a:chExt cx="2084939" cy="2278260"/>
          </a:xfrm>
        </p:grpSpPr>
        <p:grpSp>
          <p:nvGrpSpPr>
            <p:cNvPr name="Group 4" id="4"/>
            <p:cNvGrpSpPr/>
            <p:nvPr/>
          </p:nvGrpSpPr>
          <p:grpSpPr>
            <a:xfrm rot="0">
              <a:off x="0" y="0"/>
              <a:ext cx="2084939" cy="2278260"/>
              <a:chOff x="0" y="0"/>
              <a:chExt cx="411840" cy="450027"/>
            </a:xfrm>
          </p:grpSpPr>
          <p:sp>
            <p:nvSpPr>
              <p:cNvPr name="Freeform 5" id="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6" id="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7" id="7"/>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5</a:t>
              </a:r>
            </a:p>
          </p:txBody>
        </p:sp>
      </p:grpSp>
      <p:grpSp>
        <p:nvGrpSpPr>
          <p:cNvPr name="Group 8" id="8"/>
          <p:cNvGrpSpPr/>
          <p:nvPr/>
        </p:nvGrpSpPr>
        <p:grpSpPr>
          <a:xfrm rot="0">
            <a:off x="2070674" y="3852359"/>
            <a:ext cx="1563705" cy="1708695"/>
            <a:chOff x="0" y="0"/>
            <a:chExt cx="2084939" cy="2278260"/>
          </a:xfrm>
        </p:grpSpPr>
        <p:grpSp>
          <p:nvGrpSpPr>
            <p:cNvPr name="Group 9" id="9"/>
            <p:cNvGrpSpPr/>
            <p:nvPr/>
          </p:nvGrpSpPr>
          <p:grpSpPr>
            <a:xfrm rot="0">
              <a:off x="0" y="0"/>
              <a:ext cx="2084939" cy="2278260"/>
              <a:chOff x="0" y="0"/>
              <a:chExt cx="411840" cy="450027"/>
            </a:xfrm>
          </p:grpSpPr>
          <p:sp>
            <p:nvSpPr>
              <p:cNvPr name="Freeform 10" id="1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1" id="1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2" id="12"/>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4</a:t>
              </a:r>
            </a:p>
          </p:txBody>
        </p:sp>
      </p:grpSp>
      <p:grpSp>
        <p:nvGrpSpPr>
          <p:cNvPr name="Group 13" id="13"/>
          <p:cNvGrpSpPr/>
          <p:nvPr/>
        </p:nvGrpSpPr>
        <p:grpSpPr>
          <a:xfrm rot="0">
            <a:off x="2070674" y="5143500"/>
            <a:ext cx="1563705" cy="1708695"/>
            <a:chOff x="0" y="0"/>
            <a:chExt cx="2084939" cy="2278260"/>
          </a:xfrm>
        </p:grpSpPr>
        <p:grpSp>
          <p:nvGrpSpPr>
            <p:cNvPr name="Group 14" id="14"/>
            <p:cNvGrpSpPr/>
            <p:nvPr/>
          </p:nvGrpSpPr>
          <p:grpSpPr>
            <a:xfrm rot="0">
              <a:off x="0" y="0"/>
              <a:ext cx="2084939" cy="2278260"/>
              <a:chOff x="0" y="0"/>
              <a:chExt cx="411840" cy="450027"/>
            </a:xfrm>
          </p:grpSpPr>
          <p:sp>
            <p:nvSpPr>
              <p:cNvPr name="Freeform 15" id="1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16" id="1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17" id="17"/>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3</a:t>
              </a:r>
            </a:p>
          </p:txBody>
        </p:sp>
      </p:grpSp>
      <p:grpSp>
        <p:nvGrpSpPr>
          <p:cNvPr name="Group 18" id="18"/>
          <p:cNvGrpSpPr/>
          <p:nvPr/>
        </p:nvGrpSpPr>
        <p:grpSpPr>
          <a:xfrm rot="0">
            <a:off x="2070674" y="6404908"/>
            <a:ext cx="1563705" cy="1708695"/>
            <a:chOff x="0" y="0"/>
            <a:chExt cx="2084939" cy="2278260"/>
          </a:xfrm>
        </p:grpSpPr>
        <p:grpSp>
          <p:nvGrpSpPr>
            <p:cNvPr name="Group 19" id="19"/>
            <p:cNvGrpSpPr/>
            <p:nvPr/>
          </p:nvGrpSpPr>
          <p:grpSpPr>
            <a:xfrm rot="0">
              <a:off x="0" y="0"/>
              <a:ext cx="2084939" cy="2278260"/>
              <a:chOff x="0" y="0"/>
              <a:chExt cx="411840" cy="450027"/>
            </a:xfrm>
          </p:grpSpPr>
          <p:sp>
            <p:nvSpPr>
              <p:cNvPr name="Freeform 20" id="20"/>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1" id="21"/>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2" id="22"/>
            <p:cNvSpPr txBox="true"/>
            <p:nvPr/>
          </p:nvSpPr>
          <p:spPr>
            <a:xfrm rot="0">
              <a:off x="733148" y="255242"/>
              <a:ext cx="61864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2</a:t>
              </a:r>
            </a:p>
          </p:txBody>
        </p:sp>
      </p:grpSp>
      <p:grpSp>
        <p:nvGrpSpPr>
          <p:cNvPr name="Group 23" id="23"/>
          <p:cNvGrpSpPr/>
          <p:nvPr/>
        </p:nvGrpSpPr>
        <p:grpSpPr>
          <a:xfrm rot="0">
            <a:off x="2070674" y="7549605"/>
            <a:ext cx="1563705" cy="1708695"/>
            <a:chOff x="0" y="0"/>
            <a:chExt cx="2084939" cy="2278260"/>
          </a:xfrm>
        </p:grpSpPr>
        <p:grpSp>
          <p:nvGrpSpPr>
            <p:cNvPr name="Group 24" id="24"/>
            <p:cNvGrpSpPr/>
            <p:nvPr/>
          </p:nvGrpSpPr>
          <p:grpSpPr>
            <a:xfrm rot="0">
              <a:off x="0" y="0"/>
              <a:ext cx="2084939" cy="2278260"/>
              <a:chOff x="0" y="0"/>
              <a:chExt cx="411840" cy="450027"/>
            </a:xfrm>
          </p:grpSpPr>
          <p:sp>
            <p:nvSpPr>
              <p:cNvPr name="Freeform 25" id="25"/>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20000"/>
                    </a:srgbClr>
                  </a:gs>
                  <a:gs pos="100000">
                    <a:srgbClr val="7C7C7C">
                      <a:alpha val="6500"/>
                    </a:srgbClr>
                  </a:gs>
                </a:gsLst>
                <a:lin ang="2700000"/>
              </a:gradFill>
            </p:spPr>
          </p:sp>
          <p:sp>
            <p:nvSpPr>
              <p:cNvPr name="TextBox 26" id="26"/>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27" id="27"/>
            <p:cNvSpPr txBox="true"/>
            <p:nvPr/>
          </p:nvSpPr>
          <p:spPr>
            <a:xfrm rot="0">
              <a:off x="878138" y="255242"/>
              <a:ext cx="32866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alpha val="19608"/>
                    </a:srgbClr>
                  </a:solidFill>
                  <a:latin typeface="Poppins"/>
                  <a:ea typeface="Poppins"/>
                  <a:cs typeface="Poppins"/>
                  <a:sym typeface="Poppins"/>
                </a:rPr>
                <a:t>1</a:t>
              </a:r>
            </a:p>
          </p:txBody>
        </p:sp>
      </p:grpSp>
      <p:grpSp>
        <p:nvGrpSpPr>
          <p:cNvPr name="Group 28" id="28"/>
          <p:cNvGrpSpPr/>
          <p:nvPr/>
        </p:nvGrpSpPr>
        <p:grpSpPr>
          <a:xfrm rot="0">
            <a:off x="2852526" y="0"/>
            <a:ext cx="16287290" cy="10287000"/>
            <a:chOff x="0" y="0"/>
            <a:chExt cx="4289657" cy="2709333"/>
          </a:xfrm>
        </p:grpSpPr>
        <p:sp>
          <p:nvSpPr>
            <p:cNvPr name="Freeform 29" id="29"/>
            <p:cNvSpPr/>
            <p:nvPr/>
          </p:nvSpPr>
          <p:spPr>
            <a:xfrm flipH="false" flipV="false" rot="0">
              <a:off x="0" y="0"/>
              <a:ext cx="4289657" cy="2709333"/>
            </a:xfrm>
            <a:custGeom>
              <a:avLst/>
              <a:gdLst/>
              <a:ahLst/>
              <a:cxnLst/>
              <a:rect r="r" b="b" t="t" l="l"/>
              <a:pathLst>
                <a:path h="2709333" w="4289657">
                  <a:moveTo>
                    <a:pt x="24242" y="0"/>
                  </a:moveTo>
                  <a:lnTo>
                    <a:pt x="4265415" y="0"/>
                  </a:lnTo>
                  <a:cubicBezTo>
                    <a:pt x="4278803" y="0"/>
                    <a:pt x="4289657" y="10854"/>
                    <a:pt x="4289657" y="24242"/>
                  </a:cubicBezTo>
                  <a:lnTo>
                    <a:pt x="4289657" y="2685091"/>
                  </a:lnTo>
                  <a:cubicBezTo>
                    <a:pt x="4289657" y="2691521"/>
                    <a:pt x="4287103" y="2697687"/>
                    <a:pt x="4282556" y="2702233"/>
                  </a:cubicBezTo>
                  <a:cubicBezTo>
                    <a:pt x="4278010" y="2706779"/>
                    <a:pt x="4271844" y="2709333"/>
                    <a:pt x="4265415" y="2709333"/>
                  </a:cubicBezTo>
                  <a:lnTo>
                    <a:pt x="24242" y="2709333"/>
                  </a:lnTo>
                  <a:cubicBezTo>
                    <a:pt x="10854" y="2709333"/>
                    <a:pt x="0" y="2698480"/>
                    <a:pt x="0" y="2685091"/>
                  </a:cubicBezTo>
                  <a:lnTo>
                    <a:pt x="0" y="24242"/>
                  </a:lnTo>
                  <a:cubicBezTo>
                    <a:pt x="0" y="10854"/>
                    <a:pt x="10854" y="0"/>
                    <a:pt x="24242" y="0"/>
                  </a:cubicBezTo>
                  <a:close/>
                </a:path>
              </a:pathLst>
            </a:custGeom>
            <a:gradFill rotWithShape="true">
              <a:gsLst>
                <a:gs pos="0">
                  <a:srgbClr val="000000">
                    <a:alpha val="100000"/>
                  </a:srgbClr>
                </a:gs>
                <a:gs pos="100000">
                  <a:srgbClr val="7C7C7C">
                    <a:alpha val="32500"/>
                  </a:srgbClr>
                </a:gs>
              </a:gsLst>
              <a:lin ang="2700000"/>
            </a:gradFill>
          </p:spPr>
        </p:sp>
        <p:sp>
          <p:nvSpPr>
            <p:cNvPr name="TextBox 30" id="30"/>
            <p:cNvSpPr txBox="true"/>
            <p:nvPr/>
          </p:nvSpPr>
          <p:spPr>
            <a:xfrm>
              <a:off x="0" y="-66675"/>
              <a:ext cx="4289657" cy="2776008"/>
            </a:xfrm>
            <a:prstGeom prst="rect">
              <a:avLst/>
            </a:prstGeom>
          </p:spPr>
          <p:txBody>
            <a:bodyPr anchor="ctr" rtlCol="false" tIns="50800" lIns="50800" bIns="50800" rIns="50800"/>
            <a:lstStyle/>
            <a:p>
              <a:pPr algn="ctr">
                <a:lnSpc>
                  <a:spcPts val="3151"/>
                </a:lnSpc>
              </a:pPr>
            </a:p>
          </p:txBody>
        </p:sp>
      </p:grpSp>
      <p:grpSp>
        <p:nvGrpSpPr>
          <p:cNvPr name="Group 31" id="31"/>
          <p:cNvGrpSpPr/>
          <p:nvPr/>
        </p:nvGrpSpPr>
        <p:grpSpPr>
          <a:xfrm rot="0">
            <a:off x="2070674" y="1448340"/>
            <a:ext cx="1563705" cy="1708695"/>
            <a:chOff x="0" y="0"/>
            <a:chExt cx="2084939" cy="2278260"/>
          </a:xfrm>
        </p:grpSpPr>
        <p:grpSp>
          <p:nvGrpSpPr>
            <p:cNvPr name="Group 32" id="32"/>
            <p:cNvGrpSpPr/>
            <p:nvPr/>
          </p:nvGrpSpPr>
          <p:grpSpPr>
            <a:xfrm rot="0">
              <a:off x="0" y="0"/>
              <a:ext cx="2084939" cy="2278260"/>
              <a:chOff x="0" y="0"/>
              <a:chExt cx="411840" cy="450027"/>
            </a:xfrm>
          </p:grpSpPr>
          <p:sp>
            <p:nvSpPr>
              <p:cNvPr name="Freeform 33" id="33"/>
              <p:cNvSpPr/>
              <p:nvPr/>
            </p:nvSpPr>
            <p:spPr>
              <a:xfrm flipH="false" flipV="false" rot="0">
                <a:off x="0" y="0"/>
                <a:ext cx="411840" cy="450027"/>
              </a:xfrm>
              <a:custGeom>
                <a:avLst/>
                <a:gdLst/>
                <a:ahLst/>
                <a:cxnLst/>
                <a:rect r="r" b="b" t="t" l="l"/>
                <a:pathLst>
                  <a:path h="450027" w="411840">
                    <a:moveTo>
                      <a:pt x="205920" y="0"/>
                    </a:moveTo>
                    <a:lnTo>
                      <a:pt x="205920" y="0"/>
                    </a:lnTo>
                    <a:cubicBezTo>
                      <a:pt x="260533" y="0"/>
                      <a:pt x="312910" y="21695"/>
                      <a:pt x="351527" y="60313"/>
                    </a:cubicBezTo>
                    <a:cubicBezTo>
                      <a:pt x="390145" y="98930"/>
                      <a:pt x="411840" y="151307"/>
                      <a:pt x="411840" y="205920"/>
                    </a:cubicBezTo>
                    <a:lnTo>
                      <a:pt x="411840" y="244107"/>
                    </a:lnTo>
                    <a:cubicBezTo>
                      <a:pt x="411840" y="357833"/>
                      <a:pt x="319646" y="450027"/>
                      <a:pt x="205920" y="450027"/>
                    </a:cubicBezTo>
                    <a:lnTo>
                      <a:pt x="205920" y="450027"/>
                    </a:lnTo>
                    <a:cubicBezTo>
                      <a:pt x="92194" y="450027"/>
                      <a:pt x="0" y="357833"/>
                      <a:pt x="0" y="244107"/>
                    </a:cubicBezTo>
                    <a:lnTo>
                      <a:pt x="0" y="205920"/>
                    </a:lnTo>
                    <a:cubicBezTo>
                      <a:pt x="0" y="92194"/>
                      <a:pt x="92194" y="0"/>
                      <a:pt x="205920" y="0"/>
                    </a:cubicBezTo>
                    <a:close/>
                  </a:path>
                </a:pathLst>
              </a:custGeom>
              <a:gradFill rotWithShape="true">
                <a:gsLst>
                  <a:gs pos="0">
                    <a:srgbClr val="000000">
                      <a:alpha val="100000"/>
                    </a:srgbClr>
                  </a:gs>
                  <a:gs pos="100000">
                    <a:srgbClr val="7C7C7C">
                      <a:alpha val="32500"/>
                    </a:srgbClr>
                  </a:gs>
                </a:gsLst>
                <a:lin ang="2700000"/>
              </a:gradFill>
            </p:spPr>
          </p:sp>
          <p:sp>
            <p:nvSpPr>
              <p:cNvPr name="TextBox 34" id="34"/>
              <p:cNvSpPr txBox="true"/>
              <p:nvPr/>
            </p:nvSpPr>
            <p:spPr>
              <a:xfrm>
                <a:off x="0" y="-66675"/>
                <a:ext cx="411840" cy="516702"/>
              </a:xfrm>
              <a:prstGeom prst="rect">
                <a:avLst/>
              </a:prstGeom>
            </p:spPr>
            <p:txBody>
              <a:bodyPr anchor="ctr" rtlCol="false" tIns="50800" lIns="50800" bIns="50800" rIns="50800"/>
              <a:lstStyle/>
              <a:p>
                <a:pPr algn="ctr">
                  <a:lnSpc>
                    <a:spcPts val="3151"/>
                  </a:lnSpc>
                </a:pPr>
              </a:p>
            </p:txBody>
          </p:sp>
        </p:grpSp>
        <p:sp>
          <p:nvSpPr>
            <p:cNvPr name="TextBox 35" id="35"/>
            <p:cNvSpPr txBox="true"/>
            <p:nvPr/>
          </p:nvSpPr>
          <p:spPr>
            <a:xfrm rot="0">
              <a:off x="660653" y="255242"/>
              <a:ext cx="763633" cy="1567750"/>
            </a:xfrm>
            <a:prstGeom prst="rect">
              <a:avLst/>
            </a:prstGeom>
          </p:spPr>
          <p:txBody>
            <a:bodyPr anchor="t" rtlCol="false" tIns="0" lIns="0" bIns="0" rIns="0">
              <a:spAutoFit/>
            </a:bodyPr>
            <a:lstStyle/>
            <a:p>
              <a:pPr algn="r" marL="0" indent="0" lvl="0">
                <a:lnSpc>
                  <a:spcPts val="9429"/>
                </a:lnSpc>
                <a:spcBef>
                  <a:spcPct val="0"/>
                </a:spcBef>
              </a:pPr>
              <a:r>
                <a:rPr lang="en-US" sz="6735">
                  <a:solidFill>
                    <a:srgbClr val="FFFFFF"/>
                  </a:solidFill>
                  <a:latin typeface="Poppins"/>
                  <a:ea typeface="Poppins"/>
                  <a:cs typeface="Poppins"/>
                  <a:sym typeface="Poppins"/>
                </a:rPr>
                <a:t>6</a:t>
              </a:r>
            </a:p>
          </p:txBody>
        </p:sp>
      </p:grpSp>
      <p:sp>
        <p:nvSpPr>
          <p:cNvPr name="Freeform 36" id="36"/>
          <p:cNvSpPr/>
          <p:nvPr/>
        </p:nvSpPr>
        <p:spPr>
          <a:xfrm flipH="true" flipV="false" rot="0">
            <a:off x="16010301" y="723900"/>
            <a:ext cx="2077974" cy="4114800"/>
          </a:xfrm>
          <a:custGeom>
            <a:avLst/>
            <a:gdLst/>
            <a:ahLst/>
            <a:cxnLst/>
            <a:rect r="r" b="b" t="t" l="l"/>
            <a:pathLst>
              <a:path h="4114800" w="2077974">
                <a:moveTo>
                  <a:pt x="2077974" y="0"/>
                </a:moveTo>
                <a:lnTo>
                  <a:pt x="0" y="0"/>
                </a:lnTo>
                <a:lnTo>
                  <a:pt x="0" y="4114800"/>
                </a:lnTo>
                <a:lnTo>
                  <a:pt x="2077974" y="4114800"/>
                </a:lnTo>
                <a:lnTo>
                  <a:pt x="207797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7" id="37"/>
          <p:cNvSpPr txBox="true"/>
          <p:nvPr/>
        </p:nvSpPr>
        <p:spPr>
          <a:xfrm rot="0">
            <a:off x="4301129" y="1247775"/>
            <a:ext cx="9373314" cy="982548"/>
          </a:xfrm>
          <a:prstGeom prst="rect">
            <a:avLst/>
          </a:prstGeom>
        </p:spPr>
        <p:txBody>
          <a:bodyPr anchor="t" rtlCol="false" tIns="0" lIns="0" bIns="0" rIns="0">
            <a:spAutoFit/>
          </a:bodyPr>
          <a:lstStyle/>
          <a:p>
            <a:pPr algn="l">
              <a:lnSpc>
                <a:spcPts val="7023"/>
              </a:lnSpc>
            </a:pPr>
            <a:r>
              <a:rPr lang="en-US" sz="7891">
                <a:solidFill>
                  <a:srgbClr val="FFFFFF"/>
                </a:solidFill>
                <a:latin typeface="Anton"/>
                <a:ea typeface="Anton"/>
                <a:cs typeface="Anton"/>
                <a:sym typeface="Anton"/>
              </a:rPr>
              <a:t>CONCLUSION</a:t>
            </a:r>
          </a:p>
        </p:txBody>
      </p:sp>
      <p:sp>
        <p:nvSpPr>
          <p:cNvPr name="TextBox 38" id="38"/>
          <p:cNvSpPr txBox="true"/>
          <p:nvPr/>
        </p:nvSpPr>
        <p:spPr>
          <a:xfrm rot="0">
            <a:off x="4543154" y="4346748"/>
            <a:ext cx="12906035" cy="491952"/>
          </a:xfrm>
          <a:prstGeom prst="rect">
            <a:avLst/>
          </a:prstGeom>
        </p:spPr>
        <p:txBody>
          <a:bodyPr anchor="t" rtlCol="false" tIns="0" lIns="0" bIns="0" rIns="0">
            <a:spAutoFit/>
          </a:bodyPr>
          <a:lstStyle/>
          <a:p>
            <a:pPr algn="ctr">
              <a:lnSpc>
                <a:spcPts val="3703"/>
              </a:lnSpc>
            </a:pPr>
            <a:r>
              <a:rPr lang="en-US" sz="2939">
                <a:solidFill>
                  <a:srgbClr val="FFFFFF"/>
                </a:solidFill>
                <a:latin typeface="Poppins"/>
                <a:ea typeface="Poppins"/>
                <a:cs typeface="Poppins"/>
                <a:sym typeface="Poppins"/>
              </a:rPr>
              <a:t>Current Website Issues:</a:t>
            </a:r>
          </a:p>
        </p:txBody>
      </p:sp>
      <p:sp>
        <p:nvSpPr>
          <p:cNvPr name="TextBox 39" id="39"/>
          <p:cNvSpPr txBox="true"/>
          <p:nvPr/>
        </p:nvSpPr>
        <p:spPr>
          <a:xfrm rot="0">
            <a:off x="4301129" y="2510246"/>
            <a:ext cx="12748159" cy="437239"/>
          </a:xfrm>
          <a:prstGeom prst="rect">
            <a:avLst/>
          </a:prstGeom>
        </p:spPr>
        <p:txBody>
          <a:bodyPr anchor="t" rtlCol="false" tIns="0" lIns="0" bIns="0" rIns="0">
            <a:spAutoFit/>
          </a:bodyPr>
          <a:lstStyle/>
          <a:p>
            <a:pPr algn="ctr">
              <a:lnSpc>
                <a:spcPts val="3300"/>
              </a:lnSpc>
            </a:pPr>
            <a:r>
              <a:rPr lang="en-US" sz="2619">
                <a:solidFill>
                  <a:srgbClr val="FFFFFF"/>
                </a:solidFill>
                <a:latin typeface="Poppins Thin"/>
                <a:ea typeface="Poppins Thin"/>
                <a:cs typeface="Poppins Thin"/>
                <a:sym typeface="Poppins Thin"/>
              </a:rPr>
              <a:t>A website is not just a few pages — it's the company's digital front.</a:t>
            </a:r>
          </a:p>
        </p:txBody>
      </p:sp>
      <p:sp>
        <p:nvSpPr>
          <p:cNvPr name="TextBox 40" id="40"/>
          <p:cNvSpPr txBox="true"/>
          <p:nvPr/>
        </p:nvSpPr>
        <p:spPr>
          <a:xfrm rot="0">
            <a:off x="4301129" y="3223709"/>
            <a:ext cx="12748159" cy="856339"/>
          </a:xfrm>
          <a:prstGeom prst="rect">
            <a:avLst/>
          </a:prstGeom>
        </p:spPr>
        <p:txBody>
          <a:bodyPr anchor="t" rtlCol="false" tIns="0" lIns="0" bIns="0" rIns="0">
            <a:spAutoFit/>
          </a:bodyPr>
          <a:lstStyle/>
          <a:p>
            <a:pPr algn="ctr">
              <a:lnSpc>
                <a:spcPts val="3300"/>
              </a:lnSpc>
            </a:pPr>
            <a:r>
              <a:rPr lang="en-US" sz="2619">
                <a:solidFill>
                  <a:srgbClr val="FFFFFF"/>
                </a:solidFill>
                <a:latin typeface="Poppins Thin"/>
                <a:ea typeface="Poppins Thin"/>
                <a:cs typeface="Poppins Thin"/>
                <a:sym typeface="Poppins Thin"/>
              </a:rPr>
              <a:t> And just like other branches invest in theirs, this one deserves the same level of care.</a:t>
            </a:r>
          </a:p>
        </p:txBody>
      </p:sp>
      <p:sp>
        <p:nvSpPr>
          <p:cNvPr name="TextBox 41" id="41"/>
          <p:cNvSpPr txBox="true"/>
          <p:nvPr/>
        </p:nvSpPr>
        <p:spPr>
          <a:xfrm rot="0">
            <a:off x="3634379" y="5184006"/>
            <a:ext cx="5607552"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1 - Favicon is bugged in Google search.</a:t>
            </a:r>
          </a:p>
        </p:txBody>
      </p:sp>
      <p:sp>
        <p:nvSpPr>
          <p:cNvPr name="TextBox 42" id="42"/>
          <p:cNvSpPr txBox="true"/>
          <p:nvPr/>
        </p:nvSpPr>
        <p:spPr>
          <a:xfrm rot="0">
            <a:off x="10688499" y="5203716"/>
            <a:ext cx="6059020"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11 - Industry pages and others lack images.</a:t>
            </a:r>
          </a:p>
        </p:txBody>
      </p:sp>
      <p:sp>
        <p:nvSpPr>
          <p:cNvPr name="TextBox 43" id="43"/>
          <p:cNvSpPr txBox="true"/>
          <p:nvPr/>
        </p:nvSpPr>
        <p:spPr>
          <a:xfrm rot="0">
            <a:off x="3634379" y="6630196"/>
            <a:ext cx="7361793"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4 - Website description is bugged in Google search.</a:t>
            </a:r>
          </a:p>
        </p:txBody>
      </p:sp>
      <p:sp>
        <p:nvSpPr>
          <p:cNvPr name="TextBox 44" id="44"/>
          <p:cNvSpPr txBox="true"/>
          <p:nvPr/>
        </p:nvSpPr>
        <p:spPr>
          <a:xfrm rot="0">
            <a:off x="10688499" y="5675766"/>
            <a:ext cx="7255749"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12 - Most pages lack banner images</a:t>
            </a:r>
          </a:p>
        </p:txBody>
      </p:sp>
      <p:sp>
        <p:nvSpPr>
          <p:cNvPr name="TextBox 45" id="45"/>
          <p:cNvSpPr txBox="true"/>
          <p:nvPr/>
        </p:nvSpPr>
        <p:spPr>
          <a:xfrm rot="0">
            <a:off x="3634379" y="5665435"/>
            <a:ext cx="7274584"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2 - 'Our People' page filter section is broken. </a:t>
            </a:r>
          </a:p>
        </p:txBody>
      </p:sp>
      <p:sp>
        <p:nvSpPr>
          <p:cNvPr name="TextBox 46" id="46"/>
          <p:cNvSpPr txBox="true"/>
          <p:nvPr/>
        </p:nvSpPr>
        <p:spPr>
          <a:xfrm rot="0">
            <a:off x="3634379" y="7111626"/>
            <a:ext cx="10203047"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5 - 'About &gt; Global Network' page has spacing issues</a:t>
            </a:r>
          </a:p>
        </p:txBody>
      </p:sp>
      <p:sp>
        <p:nvSpPr>
          <p:cNvPr name="TextBox 47" id="47"/>
          <p:cNvSpPr txBox="true"/>
          <p:nvPr/>
        </p:nvSpPr>
        <p:spPr>
          <a:xfrm rot="0">
            <a:off x="3634379" y="8558767"/>
            <a:ext cx="10203047"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8 - Navbar shows pointer cursor on non-clickable items should be default</a:t>
            </a:r>
          </a:p>
        </p:txBody>
      </p:sp>
      <p:sp>
        <p:nvSpPr>
          <p:cNvPr name="TextBox 48" id="48"/>
          <p:cNvSpPr txBox="true"/>
          <p:nvPr/>
        </p:nvSpPr>
        <p:spPr>
          <a:xfrm rot="0">
            <a:off x="3634379" y="9524874"/>
            <a:ext cx="11718691"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10 -'Locations - Giza' lacks a banner image and has a very low-quality building photo.</a:t>
            </a:r>
          </a:p>
        </p:txBody>
      </p:sp>
      <p:sp>
        <p:nvSpPr>
          <p:cNvPr name="TextBox 49" id="49"/>
          <p:cNvSpPr txBox="true"/>
          <p:nvPr/>
        </p:nvSpPr>
        <p:spPr>
          <a:xfrm rot="0">
            <a:off x="3653213" y="6147816"/>
            <a:ext cx="6749536"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3 - No social media buttons (unlike other regions).</a:t>
            </a:r>
          </a:p>
        </p:txBody>
      </p:sp>
      <p:sp>
        <p:nvSpPr>
          <p:cNvPr name="TextBox 50" id="50"/>
          <p:cNvSpPr txBox="true"/>
          <p:nvPr/>
        </p:nvSpPr>
        <p:spPr>
          <a:xfrm rot="0">
            <a:off x="10707549" y="6149968"/>
            <a:ext cx="6749536"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13 - 'Home' page has a broken 'Sign up' button.</a:t>
            </a:r>
          </a:p>
        </p:txBody>
      </p:sp>
      <p:sp>
        <p:nvSpPr>
          <p:cNvPr name="TextBox 51" id="51"/>
          <p:cNvSpPr txBox="true"/>
          <p:nvPr/>
        </p:nvSpPr>
        <p:spPr>
          <a:xfrm rot="0">
            <a:off x="3634379" y="8076386"/>
            <a:ext cx="9930964"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7 - Footer section has minimal content compared to other regional sites.</a:t>
            </a:r>
          </a:p>
        </p:txBody>
      </p:sp>
      <p:sp>
        <p:nvSpPr>
          <p:cNvPr name="TextBox 52" id="52"/>
          <p:cNvSpPr txBox="true"/>
          <p:nvPr/>
        </p:nvSpPr>
        <p:spPr>
          <a:xfrm rot="0">
            <a:off x="3634379" y="9042494"/>
            <a:ext cx="10162188"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9 - 'Contact Center Outsourcing' page has poorly designed image section.</a:t>
            </a:r>
          </a:p>
        </p:txBody>
      </p:sp>
      <p:sp>
        <p:nvSpPr>
          <p:cNvPr name="TextBox 53" id="53"/>
          <p:cNvSpPr txBox="true"/>
          <p:nvPr/>
        </p:nvSpPr>
        <p:spPr>
          <a:xfrm rot="0">
            <a:off x="3653213" y="7594006"/>
            <a:ext cx="9785849" cy="354773"/>
          </a:xfrm>
          <a:prstGeom prst="rect">
            <a:avLst/>
          </a:prstGeom>
        </p:spPr>
        <p:txBody>
          <a:bodyPr anchor="t" rtlCol="false" tIns="0" lIns="0" bIns="0" rIns="0">
            <a:spAutoFit/>
          </a:bodyPr>
          <a:lstStyle/>
          <a:p>
            <a:pPr algn="l">
              <a:lnSpc>
                <a:spcPts val="2761"/>
              </a:lnSpc>
            </a:pPr>
            <a:r>
              <a:rPr lang="en-US" sz="2191">
                <a:solidFill>
                  <a:srgbClr val="FFFFFF"/>
                </a:solidFill>
                <a:latin typeface="Poppins Thin"/>
                <a:ea typeface="Poppins Thin"/>
                <a:cs typeface="Poppins Thin"/>
                <a:sym typeface="Poppins Thin"/>
              </a:rPr>
              <a:t>6 - 'The BDO Esnad - Story' page has design issues (spacing after title).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023576" y="2854415"/>
            <a:ext cx="5634651" cy="3310147"/>
            <a:chOff x="0" y="0"/>
            <a:chExt cx="1484023" cy="871808"/>
          </a:xfrm>
        </p:grpSpPr>
        <p:sp>
          <p:nvSpPr>
            <p:cNvPr name="Freeform 4" id="4"/>
            <p:cNvSpPr/>
            <p:nvPr/>
          </p:nvSpPr>
          <p:spPr>
            <a:xfrm flipH="false" flipV="false" rot="0">
              <a:off x="0" y="0"/>
              <a:ext cx="1484023" cy="871808"/>
            </a:xfrm>
            <a:custGeom>
              <a:avLst/>
              <a:gdLst/>
              <a:ahLst/>
              <a:cxnLst/>
              <a:rect r="r" b="b" t="t" l="l"/>
              <a:pathLst>
                <a:path h="871808" w="1484023">
                  <a:moveTo>
                    <a:pt x="76943" y="0"/>
                  </a:moveTo>
                  <a:lnTo>
                    <a:pt x="1407080" y="0"/>
                  </a:lnTo>
                  <a:cubicBezTo>
                    <a:pt x="1427487" y="0"/>
                    <a:pt x="1447058" y="8106"/>
                    <a:pt x="1461487" y="22536"/>
                  </a:cubicBezTo>
                  <a:cubicBezTo>
                    <a:pt x="1475917" y="36966"/>
                    <a:pt x="1484023" y="56537"/>
                    <a:pt x="1484023" y="76943"/>
                  </a:cubicBezTo>
                  <a:lnTo>
                    <a:pt x="1484023" y="794865"/>
                  </a:lnTo>
                  <a:cubicBezTo>
                    <a:pt x="1484023" y="837360"/>
                    <a:pt x="1449575" y="871808"/>
                    <a:pt x="1407080" y="871808"/>
                  </a:cubicBezTo>
                  <a:lnTo>
                    <a:pt x="76943" y="871808"/>
                  </a:lnTo>
                  <a:cubicBezTo>
                    <a:pt x="34449" y="871808"/>
                    <a:pt x="0" y="837360"/>
                    <a:pt x="0" y="794865"/>
                  </a:cubicBezTo>
                  <a:lnTo>
                    <a:pt x="0" y="76943"/>
                  </a:lnTo>
                  <a:cubicBezTo>
                    <a:pt x="0" y="56537"/>
                    <a:pt x="8106" y="36966"/>
                    <a:pt x="22536" y="22536"/>
                  </a:cubicBezTo>
                  <a:cubicBezTo>
                    <a:pt x="36966" y="8106"/>
                    <a:pt x="56537" y="0"/>
                    <a:pt x="76943" y="0"/>
                  </a:cubicBezTo>
                  <a:close/>
                </a:path>
              </a:pathLst>
            </a:custGeom>
            <a:solidFill>
              <a:srgbClr val="000000">
                <a:alpha val="77647"/>
              </a:srgbClr>
            </a:solidFill>
          </p:spPr>
        </p:sp>
        <p:sp>
          <p:nvSpPr>
            <p:cNvPr name="TextBox 5" id="5"/>
            <p:cNvSpPr txBox="true"/>
            <p:nvPr/>
          </p:nvSpPr>
          <p:spPr>
            <a:xfrm>
              <a:off x="0" y="-66675"/>
              <a:ext cx="1484023" cy="938483"/>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803986" y="2854415"/>
            <a:ext cx="5634651" cy="3310147"/>
            <a:chOff x="0" y="0"/>
            <a:chExt cx="1484023" cy="871808"/>
          </a:xfrm>
        </p:grpSpPr>
        <p:sp>
          <p:nvSpPr>
            <p:cNvPr name="Freeform 7" id="7"/>
            <p:cNvSpPr/>
            <p:nvPr/>
          </p:nvSpPr>
          <p:spPr>
            <a:xfrm flipH="false" flipV="false" rot="0">
              <a:off x="0" y="0"/>
              <a:ext cx="1484023" cy="871808"/>
            </a:xfrm>
            <a:custGeom>
              <a:avLst/>
              <a:gdLst/>
              <a:ahLst/>
              <a:cxnLst/>
              <a:rect r="r" b="b" t="t" l="l"/>
              <a:pathLst>
                <a:path h="871808" w="1484023">
                  <a:moveTo>
                    <a:pt x="76943" y="0"/>
                  </a:moveTo>
                  <a:lnTo>
                    <a:pt x="1407080" y="0"/>
                  </a:lnTo>
                  <a:cubicBezTo>
                    <a:pt x="1427487" y="0"/>
                    <a:pt x="1447058" y="8106"/>
                    <a:pt x="1461487" y="22536"/>
                  </a:cubicBezTo>
                  <a:cubicBezTo>
                    <a:pt x="1475917" y="36966"/>
                    <a:pt x="1484023" y="56537"/>
                    <a:pt x="1484023" y="76943"/>
                  </a:cubicBezTo>
                  <a:lnTo>
                    <a:pt x="1484023" y="794865"/>
                  </a:lnTo>
                  <a:cubicBezTo>
                    <a:pt x="1484023" y="837360"/>
                    <a:pt x="1449575" y="871808"/>
                    <a:pt x="1407080" y="871808"/>
                  </a:cubicBezTo>
                  <a:lnTo>
                    <a:pt x="76943" y="871808"/>
                  </a:lnTo>
                  <a:cubicBezTo>
                    <a:pt x="34449" y="871808"/>
                    <a:pt x="0" y="837360"/>
                    <a:pt x="0" y="794865"/>
                  </a:cubicBezTo>
                  <a:lnTo>
                    <a:pt x="0" y="76943"/>
                  </a:lnTo>
                  <a:cubicBezTo>
                    <a:pt x="0" y="56537"/>
                    <a:pt x="8106" y="36966"/>
                    <a:pt x="22536" y="22536"/>
                  </a:cubicBezTo>
                  <a:cubicBezTo>
                    <a:pt x="36966" y="8106"/>
                    <a:pt x="56537" y="0"/>
                    <a:pt x="76943" y="0"/>
                  </a:cubicBezTo>
                  <a:close/>
                </a:path>
              </a:pathLst>
            </a:custGeom>
            <a:solidFill>
              <a:srgbClr val="000000">
                <a:alpha val="77647"/>
              </a:srgbClr>
            </a:solidFill>
          </p:spPr>
        </p:sp>
        <p:sp>
          <p:nvSpPr>
            <p:cNvPr name="TextBox 8" id="8"/>
            <p:cNvSpPr txBox="true"/>
            <p:nvPr/>
          </p:nvSpPr>
          <p:spPr>
            <a:xfrm>
              <a:off x="0" y="-66675"/>
              <a:ext cx="1484023" cy="938483"/>
            </a:xfrm>
            <a:prstGeom prst="rect">
              <a:avLst/>
            </a:prstGeom>
          </p:spPr>
          <p:txBody>
            <a:bodyPr anchor="ctr" rtlCol="false" tIns="50800" lIns="50800" bIns="50800" rIns="50800"/>
            <a:lstStyle/>
            <a:p>
              <a:pPr algn="ctr">
                <a:lnSpc>
                  <a:spcPts val="3151"/>
                </a:lnSpc>
              </a:pPr>
            </a:p>
          </p:txBody>
        </p:sp>
      </p:grpSp>
      <p:grpSp>
        <p:nvGrpSpPr>
          <p:cNvPr name="Group 9" id="9"/>
          <p:cNvGrpSpPr/>
          <p:nvPr/>
        </p:nvGrpSpPr>
        <p:grpSpPr>
          <a:xfrm rot="0">
            <a:off x="803986" y="6505854"/>
            <a:ext cx="11854242" cy="3217471"/>
            <a:chOff x="0" y="0"/>
            <a:chExt cx="3122105" cy="847400"/>
          </a:xfrm>
        </p:grpSpPr>
        <p:sp>
          <p:nvSpPr>
            <p:cNvPr name="Freeform 10" id="10"/>
            <p:cNvSpPr/>
            <p:nvPr/>
          </p:nvSpPr>
          <p:spPr>
            <a:xfrm flipH="false" flipV="false" rot="0">
              <a:off x="0" y="0"/>
              <a:ext cx="3122105" cy="847400"/>
            </a:xfrm>
            <a:custGeom>
              <a:avLst/>
              <a:gdLst/>
              <a:ahLst/>
              <a:cxnLst/>
              <a:rect r="r" b="b" t="t" l="l"/>
              <a:pathLst>
                <a:path h="847400" w="3122105">
                  <a:moveTo>
                    <a:pt x="36573" y="0"/>
                  </a:moveTo>
                  <a:lnTo>
                    <a:pt x="3085532" y="0"/>
                  </a:lnTo>
                  <a:cubicBezTo>
                    <a:pt x="3095231" y="0"/>
                    <a:pt x="3104534" y="3853"/>
                    <a:pt x="3111393" y="10712"/>
                  </a:cubicBezTo>
                  <a:cubicBezTo>
                    <a:pt x="3118252" y="17571"/>
                    <a:pt x="3122105" y="26873"/>
                    <a:pt x="3122105" y="36573"/>
                  </a:cubicBezTo>
                  <a:lnTo>
                    <a:pt x="3122105" y="810826"/>
                  </a:lnTo>
                  <a:cubicBezTo>
                    <a:pt x="3122105" y="820526"/>
                    <a:pt x="3118252" y="829829"/>
                    <a:pt x="3111393" y="836688"/>
                  </a:cubicBezTo>
                  <a:cubicBezTo>
                    <a:pt x="3104534" y="843546"/>
                    <a:pt x="3095231" y="847400"/>
                    <a:pt x="3085532" y="847400"/>
                  </a:cubicBezTo>
                  <a:lnTo>
                    <a:pt x="36573" y="847400"/>
                  </a:lnTo>
                  <a:cubicBezTo>
                    <a:pt x="26873" y="847400"/>
                    <a:pt x="17571" y="843546"/>
                    <a:pt x="10712" y="836688"/>
                  </a:cubicBezTo>
                  <a:cubicBezTo>
                    <a:pt x="3853" y="829829"/>
                    <a:pt x="0" y="820526"/>
                    <a:pt x="0" y="810826"/>
                  </a:cubicBezTo>
                  <a:lnTo>
                    <a:pt x="0" y="36573"/>
                  </a:lnTo>
                  <a:cubicBezTo>
                    <a:pt x="0" y="26873"/>
                    <a:pt x="3853" y="17571"/>
                    <a:pt x="10712" y="10712"/>
                  </a:cubicBezTo>
                  <a:cubicBezTo>
                    <a:pt x="17571" y="3853"/>
                    <a:pt x="26873" y="0"/>
                    <a:pt x="36573" y="0"/>
                  </a:cubicBezTo>
                  <a:close/>
                </a:path>
              </a:pathLst>
            </a:custGeom>
            <a:solidFill>
              <a:srgbClr val="000000">
                <a:alpha val="77647"/>
              </a:srgbClr>
            </a:solidFill>
          </p:spPr>
        </p:sp>
        <p:sp>
          <p:nvSpPr>
            <p:cNvPr name="TextBox 11" id="11"/>
            <p:cNvSpPr txBox="true"/>
            <p:nvPr/>
          </p:nvSpPr>
          <p:spPr>
            <a:xfrm>
              <a:off x="0" y="-66675"/>
              <a:ext cx="3122105" cy="914075"/>
            </a:xfrm>
            <a:prstGeom prst="rect">
              <a:avLst/>
            </a:prstGeom>
          </p:spPr>
          <p:txBody>
            <a:bodyPr anchor="ctr" rtlCol="false" tIns="50800" lIns="50800" bIns="50800" rIns="50800"/>
            <a:lstStyle/>
            <a:p>
              <a:pPr algn="ctr">
                <a:lnSpc>
                  <a:spcPts val="3151"/>
                </a:lnSpc>
              </a:pPr>
            </a:p>
          </p:txBody>
        </p:sp>
      </p:grpSp>
      <p:grpSp>
        <p:nvGrpSpPr>
          <p:cNvPr name="Group 12" id="12"/>
          <p:cNvGrpSpPr/>
          <p:nvPr/>
        </p:nvGrpSpPr>
        <p:grpSpPr>
          <a:xfrm rot="0">
            <a:off x="803986" y="2854415"/>
            <a:ext cx="5634651" cy="3310147"/>
            <a:chOff x="0" y="0"/>
            <a:chExt cx="1484023" cy="871808"/>
          </a:xfrm>
        </p:grpSpPr>
        <p:sp>
          <p:nvSpPr>
            <p:cNvPr name="Freeform 13" id="13"/>
            <p:cNvSpPr/>
            <p:nvPr/>
          </p:nvSpPr>
          <p:spPr>
            <a:xfrm flipH="false" flipV="false" rot="0">
              <a:off x="0" y="0"/>
              <a:ext cx="1484023" cy="871808"/>
            </a:xfrm>
            <a:custGeom>
              <a:avLst/>
              <a:gdLst/>
              <a:ahLst/>
              <a:cxnLst/>
              <a:rect r="r" b="b" t="t" l="l"/>
              <a:pathLst>
                <a:path h="871808" w="1484023">
                  <a:moveTo>
                    <a:pt x="76943" y="0"/>
                  </a:moveTo>
                  <a:lnTo>
                    <a:pt x="1407080" y="0"/>
                  </a:lnTo>
                  <a:cubicBezTo>
                    <a:pt x="1427487" y="0"/>
                    <a:pt x="1447058" y="8106"/>
                    <a:pt x="1461487" y="22536"/>
                  </a:cubicBezTo>
                  <a:cubicBezTo>
                    <a:pt x="1475917" y="36966"/>
                    <a:pt x="1484023" y="56537"/>
                    <a:pt x="1484023" y="76943"/>
                  </a:cubicBezTo>
                  <a:lnTo>
                    <a:pt x="1484023" y="794865"/>
                  </a:lnTo>
                  <a:cubicBezTo>
                    <a:pt x="1484023" y="837360"/>
                    <a:pt x="1449575" y="871808"/>
                    <a:pt x="1407080" y="871808"/>
                  </a:cubicBezTo>
                  <a:lnTo>
                    <a:pt x="76943" y="871808"/>
                  </a:lnTo>
                  <a:cubicBezTo>
                    <a:pt x="34449" y="871808"/>
                    <a:pt x="0" y="837360"/>
                    <a:pt x="0" y="794865"/>
                  </a:cubicBezTo>
                  <a:lnTo>
                    <a:pt x="0" y="76943"/>
                  </a:lnTo>
                  <a:cubicBezTo>
                    <a:pt x="0" y="56537"/>
                    <a:pt x="8106" y="36966"/>
                    <a:pt x="22536" y="22536"/>
                  </a:cubicBezTo>
                  <a:cubicBezTo>
                    <a:pt x="36966" y="8106"/>
                    <a:pt x="56537" y="0"/>
                    <a:pt x="76943" y="0"/>
                  </a:cubicBezTo>
                  <a:close/>
                </a:path>
              </a:pathLst>
            </a:custGeom>
            <a:gradFill rotWithShape="true">
              <a:gsLst>
                <a:gs pos="0">
                  <a:srgbClr val="000000">
                    <a:alpha val="78000"/>
                  </a:srgbClr>
                </a:gs>
                <a:gs pos="100000">
                  <a:srgbClr val="DDDDDD">
                    <a:alpha val="14820"/>
                  </a:srgbClr>
                </a:gs>
              </a:gsLst>
              <a:lin ang="2700000"/>
            </a:gradFill>
          </p:spPr>
        </p:sp>
        <p:sp>
          <p:nvSpPr>
            <p:cNvPr name="TextBox 14" id="14"/>
            <p:cNvSpPr txBox="true"/>
            <p:nvPr/>
          </p:nvSpPr>
          <p:spPr>
            <a:xfrm>
              <a:off x="0" y="-66675"/>
              <a:ext cx="1484023" cy="938483"/>
            </a:xfrm>
            <a:prstGeom prst="rect">
              <a:avLst/>
            </a:prstGeom>
          </p:spPr>
          <p:txBody>
            <a:bodyPr anchor="ctr" rtlCol="false" tIns="50800" lIns="50800" bIns="50800" rIns="50800"/>
            <a:lstStyle/>
            <a:p>
              <a:pPr algn="ctr">
                <a:lnSpc>
                  <a:spcPts val="3151"/>
                </a:lnSpc>
              </a:pPr>
            </a:p>
          </p:txBody>
        </p:sp>
      </p:grpSp>
      <p:grpSp>
        <p:nvGrpSpPr>
          <p:cNvPr name="Group 15" id="15"/>
          <p:cNvGrpSpPr/>
          <p:nvPr/>
        </p:nvGrpSpPr>
        <p:grpSpPr>
          <a:xfrm rot="0">
            <a:off x="7023576" y="2854415"/>
            <a:ext cx="5634651" cy="3310147"/>
            <a:chOff x="0" y="0"/>
            <a:chExt cx="1484023" cy="871808"/>
          </a:xfrm>
        </p:grpSpPr>
        <p:sp>
          <p:nvSpPr>
            <p:cNvPr name="Freeform 16" id="16"/>
            <p:cNvSpPr/>
            <p:nvPr/>
          </p:nvSpPr>
          <p:spPr>
            <a:xfrm flipH="false" flipV="false" rot="0">
              <a:off x="0" y="0"/>
              <a:ext cx="1484023" cy="871808"/>
            </a:xfrm>
            <a:custGeom>
              <a:avLst/>
              <a:gdLst/>
              <a:ahLst/>
              <a:cxnLst/>
              <a:rect r="r" b="b" t="t" l="l"/>
              <a:pathLst>
                <a:path h="871808" w="1484023">
                  <a:moveTo>
                    <a:pt x="76943" y="0"/>
                  </a:moveTo>
                  <a:lnTo>
                    <a:pt x="1407080" y="0"/>
                  </a:lnTo>
                  <a:cubicBezTo>
                    <a:pt x="1427487" y="0"/>
                    <a:pt x="1447058" y="8106"/>
                    <a:pt x="1461487" y="22536"/>
                  </a:cubicBezTo>
                  <a:cubicBezTo>
                    <a:pt x="1475917" y="36966"/>
                    <a:pt x="1484023" y="56537"/>
                    <a:pt x="1484023" y="76943"/>
                  </a:cubicBezTo>
                  <a:lnTo>
                    <a:pt x="1484023" y="794865"/>
                  </a:lnTo>
                  <a:cubicBezTo>
                    <a:pt x="1484023" y="837360"/>
                    <a:pt x="1449575" y="871808"/>
                    <a:pt x="1407080" y="871808"/>
                  </a:cubicBezTo>
                  <a:lnTo>
                    <a:pt x="76943" y="871808"/>
                  </a:lnTo>
                  <a:cubicBezTo>
                    <a:pt x="34449" y="871808"/>
                    <a:pt x="0" y="837360"/>
                    <a:pt x="0" y="794865"/>
                  </a:cubicBezTo>
                  <a:lnTo>
                    <a:pt x="0" y="76943"/>
                  </a:lnTo>
                  <a:cubicBezTo>
                    <a:pt x="0" y="56537"/>
                    <a:pt x="8106" y="36966"/>
                    <a:pt x="22536" y="22536"/>
                  </a:cubicBezTo>
                  <a:cubicBezTo>
                    <a:pt x="36966" y="8106"/>
                    <a:pt x="56537" y="0"/>
                    <a:pt x="76943" y="0"/>
                  </a:cubicBezTo>
                  <a:close/>
                </a:path>
              </a:pathLst>
            </a:custGeom>
            <a:gradFill rotWithShape="true">
              <a:gsLst>
                <a:gs pos="0">
                  <a:srgbClr val="000000">
                    <a:alpha val="78000"/>
                  </a:srgbClr>
                </a:gs>
                <a:gs pos="100000">
                  <a:srgbClr val="DDDDDD">
                    <a:alpha val="14820"/>
                  </a:srgbClr>
                </a:gs>
              </a:gsLst>
              <a:lin ang="2700000"/>
            </a:gradFill>
          </p:spPr>
        </p:sp>
        <p:sp>
          <p:nvSpPr>
            <p:cNvPr name="TextBox 17" id="17"/>
            <p:cNvSpPr txBox="true"/>
            <p:nvPr/>
          </p:nvSpPr>
          <p:spPr>
            <a:xfrm>
              <a:off x="0" y="-66675"/>
              <a:ext cx="1484023" cy="938483"/>
            </a:xfrm>
            <a:prstGeom prst="rect">
              <a:avLst/>
            </a:prstGeom>
          </p:spPr>
          <p:txBody>
            <a:bodyPr anchor="ctr" rtlCol="false" tIns="50800" lIns="50800" bIns="50800" rIns="50800"/>
            <a:lstStyle/>
            <a:p>
              <a:pPr algn="ctr">
                <a:lnSpc>
                  <a:spcPts val="3151"/>
                </a:lnSpc>
              </a:pPr>
            </a:p>
          </p:txBody>
        </p:sp>
      </p:grpSp>
      <p:grpSp>
        <p:nvGrpSpPr>
          <p:cNvPr name="Group 18" id="18"/>
          <p:cNvGrpSpPr/>
          <p:nvPr/>
        </p:nvGrpSpPr>
        <p:grpSpPr>
          <a:xfrm rot="0">
            <a:off x="803986" y="6505854"/>
            <a:ext cx="11854242" cy="3217471"/>
            <a:chOff x="0" y="0"/>
            <a:chExt cx="3122105" cy="847400"/>
          </a:xfrm>
        </p:grpSpPr>
        <p:sp>
          <p:nvSpPr>
            <p:cNvPr name="Freeform 19" id="19"/>
            <p:cNvSpPr/>
            <p:nvPr/>
          </p:nvSpPr>
          <p:spPr>
            <a:xfrm flipH="false" flipV="false" rot="0">
              <a:off x="0" y="0"/>
              <a:ext cx="3122105" cy="847400"/>
            </a:xfrm>
            <a:custGeom>
              <a:avLst/>
              <a:gdLst/>
              <a:ahLst/>
              <a:cxnLst/>
              <a:rect r="r" b="b" t="t" l="l"/>
              <a:pathLst>
                <a:path h="847400" w="3122105">
                  <a:moveTo>
                    <a:pt x="36573" y="0"/>
                  </a:moveTo>
                  <a:lnTo>
                    <a:pt x="3085532" y="0"/>
                  </a:lnTo>
                  <a:cubicBezTo>
                    <a:pt x="3095231" y="0"/>
                    <a:pt x="3104534" y="3853"/>
                    <a:pt x="3111393" y="10712"/>
                  </a:cubicBezTo>
                  <a:cubicBezTo>
                    <a:pt x="3118252" y="17571"/>
                    <a:pt x="3122105" y="26873"/>
                    <a:pt x="3122105" y="36573"/>
                  </a:cubicBezTo>
                  <a:lnTo>
                    <a:pt x="3122105" y="810826"/>
                  </a:lnTo>
                  <a:cubicBezTo>
                    <a:pt x="3122105" y="820526"/>
                    <a:pt x="3118252" y="829829"/>
                    <a:pt x="3111393" y="836688"/>
                  </a:cubicBezTo>
                  <a:cubicBezTo>
                    <a:pt x="3104534" y="843546"/>
                    <a:pt x="3095231" y="847400"/>
                    <a:pt x="3085532" y="847400"/>
                  </a:cubicBezTo>
                  <a:lnTo>
                    <a:pt x="36573" y="847400"/>
                  </a:lnTo>
                  <a:cubicBezTo>
                    <a:pt x="26873" y="847400"/>
                    <a:pt x="17571" y="843546"/>
                    <a:pt x="10712" y="836688"/>
                  </a:cubicBezTo>
                  <a:cubicBezTo>
                    <a:pt x="3853" y="829829"/>
                    <a:pt x="0" y="820526"/>
                    <a:pt x="0" y="810826"/>
                  </a:cubicBezTo>
                  <a:lnTo>
                    <a:pt x="0" y="36573"/>
                  </a:lnTo>
                  <a:cubicBezTo>
                    <a:pt x="0" y="26873"/>
                    <a:pt x="3853" y="17571"/>
                    <a:pt x="10712" y="10712"/>
                  </a:cubicBezTo>
                  <a:cubicBezTo>
                    <a:pt x="17571" y="3853"/>
                    <a:pt x="26873" y="0"/>
                    <a:pt x="36573" y="0"/>
                  </a:cubicBezTo>
                  <a:close/>
                </a:path>
              </a:pathLst>
            </a:custGeom>
            <a:gradFill rotWithShape="true">
              <a:gsLst>
                <a:gs pos="0">
                  <a:srgbClr val="000000">
                    <a:alpha val="78000"/>
                  </a:srgbClr>
                </a:gs>
                <a:gs pos="100000">
                  <a:srgbClr val="DDDDDD">
                    <a:alpha val="14820"/>
                  </a:srgbClr>
                </a:gs>
              </a:gsLst>
              <a:lin ang="2700000"/>
            </a:gradFill>
          </p:spPr>
        </p:sp>
        <p:sp>
          <p:nvSpPr>
            <p:cNvPr name="TextBox 20" id="20"/>
            <p:cNvSpPr txBox="true"/>
            <p:nvPr/>
          </p:nvSpPr>
          <p:spPr>
            <a:xfrm>
              <a:off x="0" y="-66675"/>
              <a:ext cx="3122105" cy="914075"/>
            </a:xfrm>
            <a:prstGeom prst="rect">
              <a:avLst/>
            </a:prstGeom>
          </p:spPr>
          <p:txBody>
            <a:bodyPr anchor="ctr" rtlCol="false" tIns="50800" lIns="50800" bIns="50800" rIns="50800"/>
            <a:lstStyle/>
            <a:p>
              <a:pPr algn="ctr">
                <a:lnSpc>
                  <a:spcPts val="3151"/>
                </a:lnSpc>
              </a:pPr>
            </a:p>
          </p:txBody>
        </p:sp>
      </p:grpSp>
      <p:grpSp>
        <p:nvGrpSpPr>
          <p:cNvPr name="Group 21" id="21"/>
          <p:cNvGrpSpPr/>
          <p:nvPr/>
        </p:nvGrpSpPr>
        <p:grpSpPr>
          <a:xfrm rot="0">
            <a:off x="13315205" y="2854415"/>
            <a:ext cx="4260711" cy="6868910"/>
            <a:chOff x="0" y="0"/>
            <a:chExt cx="660096" cy="1064174"/>
          </a:xfrm>
        </p:grpSpPr>
        <p:sp>
          <p:nvSpPr>
            <p:cNvPr name="Freeform 22" id="22"/>
            <p:cNvSpPr/>
            <p:nvPr/>
          </p:nvSpPr>
          <p:spPr>
            <a:xfrm flipH="false" flipV="false" rot="0">
              <a:off x="0" y="0"/>
              <a:ext cx="660096" cy="1064174"/>
            </a:xfrm>
            <a:custGeom>
              <a:avLst/>
              <a:gdLst/>
              <a:ahLst/>
              <a:cxnLst/>
              <a:rect r="r" b="b" t="t" l="l"/>
              <a:pathLst>
                <a:path h="1064174" w="660096">
                  <a:moveTo>
                    <a:pt x="101755" y="0"/>
                  </a:moveTo>
                  <a:lnTo>
                    <a:pt x="558341" y="0"/>
                  </a:lnTo>
                  <a:cubicBezTo>
                    <a:pt x="585328" y="0"/>
                    <a:pt x="611210" y="10721"/>
                    <a:pt x="630292" y="29803"/>
                  </a:cubicBezTo>
                  <a:cubicBezTo>
                    <a:pt x="649375" y="48886"/>
                    <a:pt x="660096" y="74768"/>
                    <a:pt x="660096" y="101755"/>
                  </a:cubicBezTo>
                  <a:lnTo>
                    <a:pt x="660096" y="962419"/>
                  </a:lnTo>
                  <a:cubicBezTo>
                    <a:pt x="660096" y="1018617"/>
                    <a:pt x="614538" y="1064174"/>
                    <a:pt x="558341" y="1064174"/>
                  </a:cubicBezTo>
                  <a:lnTo>
                    <a:pt x="101755" y="1064174"/>
                  </a:lnTo>
                  <a:cubicBezTo>
                    <a:pt x="45557" y="1064174"/>
                    <a:pt x="0" y="1018617"/>
                    <a:pt x="0" y="962419"/>
                  </a:cubicBezTo>
                  <a:lnTo>
                    <a:pt x="0" y="101755"/>
                  </a:lnTo>
                  <a:cubicBezTo>
                    <a:pt x="0" y="45557"/>
                    <a:pt x="45557" y="0"/>
                    <a:pt x="101755" y="0"/>
                  </a:cubicBezTo>
                  <a:close/>
                </a:path>
              </a:pathLst>
            </a:custGeom>
            <a:blipFill>
              <a:blip r:embed="rId3"/>
              <a:stretch>
                <a:fillRect l="-92811" t="-35619" r="-84324" b="-93585"/>
              </a:stretch>
            </a:blipFill>
          </p:spPr>
        </p:sp>
      </p:grpSp>
      <p:grpSp>
        <p:nvGrpSpPr>
          <p:cNvPr name="Group 23" id="23"/>
          <p:cNvGrpSpPr/>
          <p:nvPr/>
        </p:nvGrpSpPr>
        <p:grpSpPr>
          <a:xfrm rot="0">
            <a:off x="9364652" y="791876"/>
            <a:ext cx="1605083" cy="580211"/>
            <a:chOff x="0" y="0"/>
            <a:chExt cx="422738" cy="152813"/>
          </a:xfrm>
        </p:grpSpPr>
        <p:sp>
          <p:nvSpPr>
            <p:cNvPr name="Freeform 24" id="24"/>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25" id="25"/>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sp>
        <p:nvSpPr>
          <p:cNvPr name="Freeform 26" id="26"/>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1130416" y="3271160"/>
            <a:ext cx="4981791" cy="2429030"/>
          </a:xfrm>
          <a:prstGeom prst="rect">
            <a:avLst/>
          </a:prstGeom>
        </p:spPr>
        <p:txBody>
          <a:bodyPr anchor="t" rtlCol="false" tIns="0" lIns="0" bIns="0" rIns="0">
            <a:spAutoFit/>
          </a:bodyPr>
          <a:lstStyle/>
          <a:p>
            <a:pPr algn="l">
              <a:lnSpc>
                <a:spcPts val="3230"/>
              </a:lnSpc>
            </a:pPr>
            <a:r>
              <a:rPr lang="en-US" sz="2307">
                <a:solidFill>
                  <a:srgbClr val="FFFFFF"/>
                </a:solidFill>
                <a:latin typeface="Open Sans Light"/>
                <a:ea typeface="Open Sans Light"/>
                <a:cs typeface="Open Sans Light"/>
                <a:sym typeface="Open Sans Light"/>
              </a:rPr>
              <a:t>I’m a Front-End Developer with over 2 years of hands-on experience building modern, responsive web applications using technologies like React.js, JavaScript (ES6+), Tailwind CSS, and more.</a:t>
            </a:r>
          </a:p>
        </p:txBody>
      </p:sp>
      <p:sp>
        <p:nvSpPr>
          <p:cNvPr name="TextBox 28" id="28"/>
          <p:cNvSpPr txBox="true"/>
          <p:nvPr/>
        </p:nvSpPr>
        <p:spPr>
          <a:xfrm rot="0">
            <a:off x="1028700" y="1981200"/>
            <a:ext cx="2214123" cy="679314"/>
          </a:xfrm>
          <a:prstGeom prst="rect">
            <a:avLst/>
          </a:prstGeom>
        </p:spPr>
        <p:txBody>
          <a:bodyPr anchor="t" rtlCol="false" tIns="0" lIns="0" bIns="0" rIns="0">
            <a:spAutoFit/>
          </a:bodyPr>
          <a:lstStyle/>
          <a:p>
            <a:pPr algn="just" marL="0" indent="0" lvl="0">
              <a:lnSpc>
                <a:spcPts val="5573"/>
              </a:lnSpc>
              <a:spcBef>
                <a:spcPct val="0"/>
              </a:spcBef>
            </a:pPr>
            <a:r>
              <a:rPr lang="en-US" sz="3981" strike="noStrike" u="none">
                <a:solidFill>
                  <a:srgbClr val="FFFFFF"/>
                </a:solidFill>
                <a:latin typeface="Open Sans Light"/>
                <a:ea typeface="Open Sans Light"/>
                <a:cs typeface="Open Sans Light"/>
                <a:sym typeface="Open Sans Light"/>
              </a:rPr>
              <a:t>About Me</a:t>
            </a:r>
          </a:p>
        </p:txBody>
      </p:sp>
      <p:sp>
        <p:nvSpPr>
          <p:cNvPr name="TextBox 29" id="29"/>
          <p:cNvSpPr txBox="true"/>
          <p:nvPr/>
        </p:nvSpPr>
        <p:spPr>
          <a:xfrm rot="0">
            <a:off x="7424331" y="3271160"/>
            <a:ext cx="4833140" cy="2429030"/>
          </a:xfrm>
          <a:prstGeom prst="rect">
            <a:avLst/>
          </a:prstGeom>
        </p:spPr>
        <p:txBody>
          <a:bodyPr anchor="t" rtlCol="false" tIns="0" lIns="0" bIns="0" rIns="0">
            <a:spAutoFit/>
          </a:bodyPr>
          <a:lstStyle/>
          <a:p>
            <a:pPr algn="l">
              <a:lnSpc>
                <a:spcPts val="3230"/>
              </a:lnSpc>
            </a:pPr>
            <a:r>
              <a:rPr lang="en-US" sz="2307">
                <a:solidFill>
                  <a:srgbClr val="FFFFFF"/>
                </a:solidFill>
                <a:latin typeface="Open Sans Light"/>
                <a:ea typeface="Open Sans Light"/>
                <a:cs typeface="Open Sans Light"/>
                <a:sym typeface="Open Sans Light"/>
              </a:rPr>
              <a:t>Alongside my development experience, I also have a solid background in customer service and communication, having worked with international brands like Vodafone UK, Canon, and Radisson Hotels.</a:t>
            </a:r>
          </a:p>
        </p:txBody>
      </p:sp>
      <p:sp>
        <p:nvSpPr>
          <p:cNvPr name="TextBox 30" id="30"/>
          <p:cNvSpPr txBox="true"/>
          <p:nvPr/>
        </p:nvSpPr>
        <p:spPr>
          <a:xfrm rot="0">
            <a:off x="1368849" y="7486266"/>
            <a:ext cx="10724515" cy="1209020"/>
          </a:xfrm>
          <a:prstGeom prst="rect">
            <a:avLst/>
          </a:prstGeom>
        </p:spPr>
        <p:txBody>
          <a:bodyPr anchor="t" rtlCol="false" tIns="0" lIns="0" bIns="0" rIns="0">
            <a:spAutoFit/>
          </a:bodyPr>
          <a:lstStyle/>
          <a:p>
            <a:pPr algn="l">
              <a:lnSpc>
                <a:spcPts val="3230"/>
              </a:lnSpc>
            </a:pPr>
            <a:r>
              <a:rPr lang="en-US" sz="2307">
                <a:solidFill>
                  <a:srgbClr val="FFFFFF"/>
                </a:solidFill>
                <a:latin typeface="Open Sans Light"/>
                <a:ea typeface="Open Sans Light"/>
                <a:cs typeface="Open Sans Light"/>
                <a:sym typeface="Open Sans Light"/>
              </a:rPr>
              <a:t>I’m the co-founder of Graphxify, a digital solutions company serving clients in Canada and internationally. My work focuses on UI/UX design, API integration, and creating high-performance web interfaces.</a:t>
            </a:r>
          </a:p>
        </p:txBody>
      </p:sp>
      <p:sp>
        <p:nvSpPr>
          <p:cNvPr name="TextBox 31" id="31"/>
          <p:cNvSpPr txBox="true"/>
          <p:nvPr/>
        </p:nvSpPr>
        <p:spPr>
          <a:xfrm rot="0">
            <a:off x="16023566"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Projects</a:t>
            </a:r>
          </a:p>
        </p:txBody>
      </p:sp>
      <p:sp>
        <p:nvSpPr>
          <p:cNvPr name="TextBox 32" id="32"/>
          <p:cNvSpPr txBox="true"/>
          <p:nvPr/>
        </p:nvSpPr>
        <p:spPr>
          <a:xfrm rot="0">
            <a:off x="7514131" y="850117"/>
            <a:ext cx="895829" cy="409568"/>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33" id="33"/>
          <p:cNvSpPr txBox="true"/>
          <p:nvPr/>
        </p:nvSpPr>
        <p:spPr>
          <a:xfrm rot="0">
            <a:off x="9702860" y="843860"/>
            <a:ext cx="909559"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About</a:t>
            </a:r>
          </a:p>
        </p:txBody>
      </p:sp>
      <p:sp>
        <p:nvSpPr>
          <p:cNvPr name="TextBox 34" id="34"/>
          <p:cNvSpPr txBox="true"/>
          <p:nvPr/>
        </p:nvSpPr>
        <p:spPr>
          <a:xfrm rot="0">
            <a:off x="11905319" y="843860"/>
            <a:ext cx="759934"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Work</a:t>
            </a:r>
          </a:p>
        </p:txBody>
      </p:sp>
      <p:sp>
        <p:nvSpPr>
          <p:cNvPr name="TextBox 35" id="35"/>
          <p:cNvSpPr txBox="true"/>
          <p:nvPr/>
        </p:nvSpPr>
        <p:spPr>
          <a:xfrm rot="0">
            <a:off x="13960653" y="843860"/>
            <a:ext cx="768142"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528202" cy="10431990"/>
            <a:chOff x="0" y="0"/>
            <a:chExt cx="4879856" cy="2747520"/>
          </a:xfrm>
        </p:grpSpPr>
        <p:sp>
          <p:nvSpPr>
            <p:cNvPr name="Freeform 4" id="4"/>
            <p:cNvSpPr/>
            <p:nvPr/>
          </p:nvSpPr>
          <p:spPr>
            <a:xfrm flipH="false" flipV="false" rot="0">
              <a:off x="0" y="0"/>
              <a:ext cx="4879856" cy="2747520"/>
            </a:xfrm>
            <a:custGeom>
              <a:avLst/>
              <a:gdLst/>
              <a:ahLst/>
              <a:cxnLst/>
              <a:rect r="r" b="b" t="t" l="l"/>
              <a:pathLst>
                <a:path h="2747520" w="4879856">
                  <a:moveTo>
                    <a:pt x="0" y="0"/>
                  </a:moveTo>
                  <a:lnTo>
                    <a:pt x="4879856" y="0"/>
                  </a:lnTo>
                  <a:lnTo>
                    <a:pt x="4879856" y="2747520"/>
                  </a:lnTo>
                  <a:lnTo>
                    <a:pt x="0" y="2747520"/>
                  </a:lnTo>
                  <a:close/>
                </a:path>
              </a:pathLst>
            </a:custGeom>
            <a:solidFill>
              <a:srgbClr val="000000">
                <a:alpha val="49804"/>
              </a:srgbClr>
            </a:solidFill>
          </p:spPr>
        </p:sp>
        <p:sp>
          <p:nvSpPr>
            <p:cNvPr name="TextBox 5" id="5"/>
            <p:cNvSpPr txBox="true"/>
            <p:nvPr/>
          </p:nvSpPr>
          <p:spPr>
            <a:xfrm>
              <a:off x="0" y="-66675"/>
              <a:ext cx="4879856" cy="2814195"/>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8650584" y="958897"/>
            <a:ext cx="1227033" cy="676325"/>
            <a:chOff x="0" y="0"/>
            <a:chExt cx="323169" cy="178127"/>
          </a:xfrm>
        </p:grpSpPr>
        <p:sp>
          <p:nvSpPr>
            <p:cNvPr name="Freeform 7" id="7"/>
            <p:cNvSpPr/>
            <p:nvPr/>
          </p:nvSpPr>
          <p:spPr>
            <a:xfrm flipH="false" flipV="false" rot="0">
              <a:off x="0" y="0"/>
              <a:ext cx="323169" cy="178127"/>
            </a:xfrm>
            <a:custGeom>
              <a:avLst/>
              <a:gdLst/>
              <a:ahLst/>
              <a:cxnLst/>
              <a:rect r="r" b="b" t="t" l="l"/>
              <a:pathLst>
                <a:path h="178127" w="323169">
                  <a:moveTo>
                    <a:pt x="89063" y="0"/>
                  </a:moveTo>
                  <a:lnTo>
                    <a:pt x="234106" y="0"/>
                  </a:lnTo>
                  <a:cubicBezTo>
                    <a:pt x="283294" y="0"/>
                    <a:pt x="323169" y="39875"/>
                    <a:pt x="323169" y="89063"/>
                  </a:cubicBezTo>
                  <a:lnTo>
                    <a:pt x="323169" y="89063"/>
                  </a:lnTo>
                  <a:cubicBezTo>
                    <a:pt x="323169" y="138252"/>
                    <a:pt x="283294" y="178127"/>
                    <a:pt x="234106" y="178127"/>
                  </a:cubicBezTo>
                  <a:lnTo>
                    <a:pt x="89063" y="178127"/>
                  </a:lnTo>
                  <a:cubicBezTo>
                    <a:pt x="39875" y="178127"/>
                    <a:pt x="0" y="138252"/>
                    <a:pt x="0" y="89063"/>
                  </a:cubicBezTo>
                  <a:lnTo>
                    <a:pt x="0" y="89063"/>
                  </a:lnTo>
                  <a:cubicBezTo>
                    <a:pt x="0" y="39875"/>
                    <a:pt x="39875" y="0"/>
                    <a:pt x="89063" y="0"/>
                  </a:cubicBezTo>
                  <a:close/>
                </a:path>
              </a:pathLst>
            </a:custGeom>
            <a:solidFill>
              <a:srgbClr val="303030"/>
            </a:solidFill>
          </p:spPr>
        </p:sp>
        <p:sp>
          <p:nvSpPr>
            <p:cNvPr name="TextBox 8" id="8"/>
            <p:cNvSpPr txBox="true"/>
            <p:nvPr/>
          </p:nvSpPr>
          <p:spPr>
            <a:xfrm>
              <a:off x="0" y="-66675"/>
              <a:ext cx="323169" cy="244802"/>
            </a:xfrm>
            <a:prstGeom prst="rect">
              <a:avLst/>
            </a:prstGeom>
          </p:spPr>
          <p:txBody>
            <a:bodyPr anchor="ctr" rtlCol="false" tIns="50800" lIns="50800" bIns="50800" rIns="50800"/>
            <a:lstStyle/>
            <a:p>
              <a:pPr algn="ctr">
                <a:lnSpc>
                  <a:spcPts val="3151"/>
                </a:lnSpc>
              </a:pPr>
            </a:p>
          </p:txBody>
        </p:sp>
      </p:grpSp>
      <p:grpSp>
        <p:nvGrpSpPr>
          <p:cNvPr name="Group 9" id="9"/>
          <p:cNvGrpSpPr/>
          <p:nvPr/>
        </p:nvGrpSpPr>
        <p:grpSpPr>
          <a:xfrm rot="0">
            <a:off x="296111" y="349538"/>
            <a:ext cx="17695777" cy="9587924"/>
            <a:chOff x="0" y="0"/>
            <a:chExt cx="4660616" cy="2525215"/>
          </a:xfrm>
        </p:grpSpPr>
        <p:sp>
          <p:nvSpPr>
            <p:cNvPr name="Freeform 10" id="10"/>
            <p:cNvSpPr/>
            <p:nvPr/>
          </p:nvSpPr>
          <p:spPr>
            <a:xfrm flipH="false" flipV="false" rot="0">
              <a:off x="0" y="0"/>
              <a:ext cx="4660616" cy="2525215"/>
            </a:xfrm>
            <a:custGeom>
              <a:avLst/>
              <a:gdLst/>
              <a:ahLst/>
              <a:cxnLst/>
              <a:rect r="r" b="b" t="t" l="l"/>
              <a:pathLst>
                <a:path h="2525215" w="4660616">
                  <a:moveTo>
                    <a:pt x="24500" y="0"/>
                  </a:moveTo>
                  <a:lnTo>
                    <a:pt x="4636116" y="0"/>
                  </a:lnTo>
                  <a:cubicBezTo>
                    <a:pt x="4649647" y="0"/>
                    <a:pt x="4660616" y="10969"/>
                    <a:pt x="4660616" y="24500"/>
                  </a:cubicBezTo>
                  <a:lnTo>
                    <a:pt x="4660616" y="2500715"/>
                  </a:lnTo>
                  <a:cubicBezTo>
                    <a:pt x="4660616" y="2507212"/>
                    <a:pt x="4658035" y="2513444"/>
                    <a:pt x="4653440" y="2518039"/>
                  </a:cubicBezTo>
                  <a:cubicBezTo>
                    <a:pt x="4648846" y="2522633"/>
                    <a:pt x="4642614" y="2525215"/>
                    <a:pt x="4636116" y="2525215"/>
                  </a:cubicBezTo>
                  <a:lnTo>
                    <a:pt x="24500" y="2525215"/>
                  </a:lnTo>
                  <a:cubicBezTo>
                    <a:pt x="10969" y="2525215"/>
                    <a:pt x="0" y="2514246"/>
                    <a:pt x="0" y="2500715"/>
                  </a:cubicBezTo>
                  <a:lnTo>
                    <a:pt x="0" y="24500"/>
                  </a:lnTo>
                  <a:cubicBezTo>
                    <a:pt x="0" y="10969"/>
                    <a:pt x="10969" y="0"/>
                    <a:pt x="24500" y="0"/>
                  </a:cubicBezTo>
                  <a:close/>
                </a:path>
              </a:pathLst>
            </a:custGeom>
            <a:gradFill rotWithShape="true">
              <a:gsLst>
                <a:gs pos="0">
                  <a:srgbClr val="000000">
                    <a:alpha val="30000"/>
                  </a:srgbClr>
                </a:gs>
                <a:gs pos="100000">
                  <a:srgbClr val="DDDDDD">
                    <a:alpha val="5700"/>
                  </a:srgbClr>
                </a:gs>
              </a:gsLst>
              <a:lin ang="2700000"/>
            </a:gradFill>
          </p:spPr>
        </p:sp>
        <p:sp>
          <p:nvSpPr>
            <p:cNvPr name="TextBox 11" id="11"/>
            <p:cNvSpPr txBox="true"/>
            <p:nvPr/>
          </p:nvSpPr>
          <p:spPr>
            <a:xfrm>
              <a:off x="0" y="-38100"/>
              <a:ext cx="4660616" cy="2563315"/>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8770319" y="1028700"/>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274565" y="8971962"/>
            <a:ext cx="588065" cy="588065"/>
          </a:xfrm>
          <a:custGeom>
            <a:avLst/>
            <a:gdLst/>
            <a:ahLst/>
            <a:cxnLst/>
            <a:rect r="r" b="b" t="t" l="l"/>
            <a:pathLst>
              <a:path h="588065" w="588065">
                <a:moveTo>
                  <a:pt x="0" y="0"/>
                </a:moveTo>
                <a:lnTo>
                  <a:pt x="588065" y="0"/>
                </a:lnTo>
                <a:lnTo>
                  <a:pt x="588065" y="588065"/>
                </a:lnTo>
                <a:lnTo>
                  <a:pt x="0" y="5880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2042300" y="8971962"/>
            <a:ext cx="588065" cy="588065"/>
          </a:xfrm>
          <a:custGeom>
            <a:avLst/>
            <a:gdLst/>
            <a:ahLst/>
            <a:cxnLst/>
            <a:rect r="r" b="b" t="t" l="l"/>
            <a:pathLst>
              <a:path h="588065" w="588065">
                <a:moveTo>
                  <a:pt x="0" y="0"/>
                </a:moveTo>
                <a:lnTo>
                  <a:pt x="588065" y="0"/>
                </a:lnTo>
                <a:lnTo>
                  <a:pt x="588065" y="588065"/>
                </a:lnTo>
                <a:lnTo>
                  <a:pt x="0" y="5880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2003912" y="8994425"/>
            <a:ext cx="2010653" cy="451497"/>
          </a:xfrm>
          <a:prstGeom prst="rect">
            <a:avLst/>
          </a:prstGeom>
        </p:spPr>
        <p:txBody>
          <a:bodyPr anchor="t" rtlCol="false" tIns="0" lIns="0" bIns="0" rIns="0">
            <a:spAutoFit/>
          </a:bodyPr>
          <a:lstStyle/>
          <a:p>
            <a:pPr algn="l">
              <a:lnSpc>
                <a:spcPts val="3461"/>
              </a:lnSpc>
            </a:pPr>
            <a:r>
              <a:rPr lang="en-US" sz="2472">
                <a:solidFill>
                  <a:srgbClr val="FFFFFF"/>
                </a:solidFill>
                <a:latin typeface="Poppins Extra-Light"/>
                <a:ea typeface="Poppins Extra-Light"/>
                <a:cs typeface="Poppins Extra-Light"/>
                <a:sym typeface="Poppins Extra-Light"/>
              </a:rPr>
              <a:t>01272249564</a:t>
            </a:r>
          </a:p>
        </p:txBody>
      </p:sp>
      <p:sp>
        <p:nvSpPr>
          <p:cNvPr name="TextBox 16" id="16"/>
          <p:cNvSpPr txBox="true"/>
          <p:nvPr/>
        </p:nvSpPr>
        <p:spPr>
          <a:xfrm rot="0">
            <a:off x="12511960" y="9002119"/>
            <a:ext cx="4747340" cy="451497"/>
          </a:xfrm>
          <a:prstGeom prst="rect">
            <a:avLst/>
          </a:prstGeom>
        </p:spPr>
        <p:txBody>
          <a:bodyPr anchor="t" rtlCol="false" tIns="0" lIns="0" bIns="0" rIns="0">
            <a:spAutoFit/>
          </a:bodyPr>
          <a:lstStyle/>
          <a:p>
            <a:pPr algn="r">
              <a:lnSpc>
                <a:spcPts val="3461"/>
              </a:lnSpc>
            </a:pPr>
            <a:r>
              <a:rPr lang="en-US" sz="2472">
                <a:solidFill>
                  <a:srgbClr val="FFFFFF"/>
                </a:solidFill>
                <a:latin typeface="Poppins Extra-Light"/>
                <a:ea typeface="Poppins Extra-Light"/>
                <a:cs typeface="Poppins Extra-Light"/>
                <a:sym typeface="Poppins Extra-Light"/>
              </a:rPr>
              <a:t>shadymedhat98@gmail.com</a:t>
            </a:r>
          </a:p>
        </p:txBody>
      </p:sp>
      <p:sp>
        <p:nvSpPr>
          <p:cNvPr name="TextBox 17" id="17"/>
          <p:cNvSpPr txBox="true"/>
          <p:nvPr/>
        </p:nvSpPr>
        <p:spPr>
          <a:xfrm rot="0">
            <a:off x="3572389" y="4339174"/>
            <a:ext cx="5711852" cy="2315618"/>
          </a:xfrm>
          <a:prstGeom prst="rect">
            <a:avLst/>
          </a:prstGeom>
        </p:spPr>
        <p:txBody>
          <a:bodyPr anchor="t" rtlCol="false" tIns="0" lIns="0" bIns="0" rIns="0">
            <a:spAutoFit/>
          </a:bodyPr>
          <a:lstStyle/>
          <a:p>
            <a:pPr algn="l">
              <a:lnSpc>
                <a:spcPts val="16818"/>
              </a:lnSpc>
            </a:pPr>
            <a:r>
              <a:rPr lang="en-US" sz="18897">
                <a:solidFill>
                  <a:srgbClr val="FFFFFF"/>
                </a:solidFill>
                <a:latin typeface="Anton"/>
                <a:ea typeface="Anton"/>
                <a:cs typeface="Anton"/>
                <a:sym typeface="Anton"/>
              </a:rPr>
              <a:t>THANK</a:t>
            </a:r>
          </a:p>
        </p:txBody>
      </p:sp>
      <p:sp>
        <p:nvSpPr>
          <p:cNvPr name="TextBox 18" id="18"/>
          <p:cNvSpPr txBox="true"/>
          <p:nvPr/>
        </p:nvSpPr>
        <p:spPr>
          <a:xfrm rot="0">
            <a:off x="10022236" y="4339174"/>
            <a:ext cx="3397434" cy="2315618"/>
          </a:xfrm>
          <a:prstGeom prst="rect">
            <a:avLst/>
          </a:prstGeom>
        </p:spPr>
        <p:txBody>
          <a:bodyPr anchor="t" rtlCol="false" tIns="0" lIns="0" bIns="0" rIns="0">
            <a:spAutoFit/>
          </a:bodyPr>
          <a:lstStyle/>
          <a:p>
            <a:pPr algn="l">
              <a:lnSpc>
                <a:spcPts val="16818"/>
              </a:lnSpc>
            </a:pPr>
            <a:r>
              <a:rPr lang="en-US" sz="18897">
                <a:solidFill>
                  <a:srgbClr val="FFFFFF"/>
                </a:solidFill>
                <a:latin typeface="Anton"/>
                <a:ea typeface="Anton"/>
                <a:cs typeface="Anton"/>
                <a:sym typeface="Anton"/>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700921" y="1986280"/>
            <a:ext cx="10876417" cy="5431648"/>
            <a:chOff x="0" y="0"/>
            <a:chExt cx="2864571" cy="1430558"/>
          </a:xfrm>
        </p:grpSpPr>
        <p:sp>
          <p:nvSpPr>
            <p:cNvPr name="Freeform 4" id="4"/>
            <p:cNvSpPr/>
            <p:nvPr/>
          </p:nvSpPr>
          <p:spPr>
            <a:xfrm flipH="false" flipV="false" rot="0">
              <a:off x="0" y="0"/>
              <a:ext cx="2864571" cy="1430558"/>
            </a:xfrm>
            <a:custGeom>
              <a:avLst/>
              <a:gdLst/>
              <a:ahLst/>
              <a:cxnLst/>
              <a:rect r="r" b="b" t="t" l="l"/>
              <a:pathLst>
                <a:path h="1430558" w="2864571">
                  <a:moveTo>
                    <a:pt x="39861" y="0"/>
                  </a:moveTo>
                  <a:lnTo>
                    <a:pt x="2824709" y="0"/>
                  </a:lnTo>
                  <a:cubicBezTo>
                    <a:pt x="2835281" y="0"/>
                    <a:pt x="2845420" y="4200"/>
                    <a:pt x="2852896" y="11675"/>
                  </a:cubicBezTo>
                  <a:cubicBezTo>
                    <a:pt x="2860371" y="19151"/>
                    <a:pt x="2864571" y="29289"/>
                    <a:pt x="2864571" y="39861"/>
                  </a:cubicBezTo>
                  <a:lnTo>
                    <a:pt x="2864571" y="1390696"/>
                  </a:lnTo>
                  <a:cubicBezTo>
                    <a:pt x="2864571" y="1412711"/>
                    <a:pt x="2846724" y="1430558"/>
                    <a:pt x="2824709" y="1430558"/>
                  </a:cubicBezTo>
                  <a:lnTo>
                    <a:pt x="39861" y="1430558"/>
                  </a:lnTo>
                  <a:cubicBezTo>
                    <a:pt x="17846" y="1430558"/>
                    <a:pt x="0" y="1412711"/>
                    <a:pt x="0" y="1390696"/>
                  </a:cubicBezTo>
                  <a:lnTo>
                    <a:pt x="0" y="39861"/>
                  </a:lnTo>
                  <a:cubicBezTo>
                    <a:pt x="0" y="17846"/>
                    <a:pt x="17846" y="0"/>
                    <a:pt x="39861" y="0"/>
                  </a:cubicBezTo>
                  <a:close/>
                </a:path>
              </a:pathLst>
            </a:custGeom>
            <a:gradFill rotWithShape="true">
              <a:gsLst>
                <a:gs pos="0">
                  <a:srgbClr val="000000">
                    <a:alpha val="78000"/>
                  </a:srgbClr>
                </a:gs>
                <a:gs pos="100000">
                  <a:srgbClr val="DDDDDD">
                    <a:alpha val="14820"/>
                  </a:srgbClr>
                </a:gs>
              </a:gsLst>
              <a:lin ang="2700000"/>
            </a:gradFill>
          </p:spPr>
        </p:sp>
        <p:sp>
          <p:nvSpPr>
            <p:cNvPr name="TextBox 5" id="5"/>
            <p:cNvSpPr txBox="true"/>
            <p:nvPr/>
          </p:nvSpPr>
          <p:spPr>
            <a:xfrm>
              <a:off x="0" y="-66675"/>
              <a:ext cx="2864571" cy="1497233"/>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6661241" y="7751303"/>
            <a:ext cx="10876417" cy="2256316"/>
            <a:chOff x="0" y="0"/>
            <a:chExt cx="2864571" cy="594256"/>
          </a:xfrm>
        </p:grpSpPr>
        <p:sp>
          <p:nvSpPr>
            <p:cNvPr name="Freeform 7" id="7"/>
            <p:cNvSpPr/>
            <p:nvPr/>
          </p:nvSpPr>
          <p:spPr>
            <a:xfrm flipH="false" flipV="false" rot="0">
              <a:off x="0" y="0"/>
              <a:ext cx="2864571" cy="594256"/>
            </a:xfrm>
            <a:custGeom>
              <a:avLst/>
              <a:gdLst/>
              <a:ahLst/>
              <a:cxnLst/>
              <a:rect r="r" b="b" t="t" l="l"/>
              <a:pathLst>
                <a:path h="594256" w="2864571">
                  <a:moveTo>
                    <a:pt x="39861" y="0"/>
                  </a:moveTo>
                  <a:lnTo>
                    <a:pt x="2824709" y="0"/>
                  </a:lnTo>
                  <a:cubicBezTo>
                    <a:pt x="2835281" y="0"/>
                    <a:pt x="2845420" y="4200"/>
                    <a:pt x="2852896" y="11675"/>
                  </a:cubicBezTo>
                  <a:cubicBezTo>
                    <a:pt x="2860371" y="19151"/>
                    <a:pt x="2864571" y="29289"/>
                    <a:pt x="2864571" y="39861"/>
                  </a:cubicBezTo>
                  <a:lnTo>
                    <a:pt x="2864571" y="554395"/>
                  </a:lnTo>
                  <a:cubicBezTo>
                    <a:pt x="2864571" y="576410"/>
                    <a:pt x="2846724" y="594256"/>
                    <a:pt x="2824709" y="594256"/>
                  </a:cubicBezTo>
                  <a:lnTo>
                    <a:pt x="39861" y="594256"/>
                  </a:lnTo>
                  <a:cubicBezTo>
                    <a:pt x="29289" y="594256"/>
                    <a:pt x="19151" y="590057"/>
                    <a:pt x="11675" y="582581"/>
                  </a:cubicBezTo>
                  <a:cubicBezTo>
                    <a:pt x="4200" y="575106"/>
                    <a:pt x="0" y="564967"/>
                    <a:pt x="0" y="554395"/>
                  </a:cubicBezTo>
                  <a:lnTo>
                    <a:pt x="0" y="39861"/>
                  </a:lnTo>
                  <a:cubicBezTo>
                    <a:pt x="0" y="17846"/>
                    <a:pt x="17846" y="0"/>
                    <a:pt x="39861" y="0"/>
                  </a:cubicBezTo>
                  <a:close/>
                </a:path>
              </a:pathLst>
            </a:custGeom>
            <a:gradFill rotWithShape="true">
              <a:gsLst>
                <a:gs pos="0">
                  <a:srgbClr val="000000">
                    <a:alpha val="78000"/>
                  </a:srgbClr>
                </a:gs>
                <a:gs pos="100000">
                  <a:srgbClr val="DDDDDD">
                    <a:alpha val="14820"/>
                  </a:srgbClr>
                </a:gs>
              </a:gsLst>
              <a:lin ang="2700000"/>
            </a:gradFill>
          </p:spPr>
        </p:sp>
        <p:sp>
          <p:nvSpPr>
            <p:cNvPr name="TextBox 8" id="8"/>
            <p:cNvSpPr txBox="true"/>
            <p:nvPr/>
          </p:nvSpPr>
          <p:spPr>
            <a:xfrm>
              <a:off x="0" y="-66675"/>
              <a:ext cx="2864571" cy="660931"/>
            </a:xfrm>
            <a:prstGeom prst="rect">
              <a:avLst/>
            </a:prstGeom>
          </p:spPr>
          <p:txBody>
            <a:bodyPr anchor="ctr" rtlCol="false" tIns="50800" lIns="50800" bIns="50800" rIns="50800"/>
            <a:lstStyle/>
            <a:p>
              <a:pPr algn="ctr">
                <a:lnSpc>
                  <a:spcPts val="3151"/>
                </a:lnSpc>
              </a:pPr>
            </a:p>
          </p:txBody>
        </p:sp>
      </p:grpSp>
      <p:sp>
        <p:nvSpPr>
          <p:cNvPr name="Freeform 9" id="9"/>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0">
            <a:off x="11217606" y="7987887"/>
            <a:ext cx="1843047" cy="1783148"/>
          </a:xfrm>
          <a:custGeom>
            <a:avLst/>
            <a:gdLst/>
            <a:ahLst/>
            <a:cxnLst/>
            <a:rect r="r" b="b" t="t" l="l"/>
            <a:pathLst>
              <a:path h="1783148" w="1843047">
                <a:moveTo>
                  <a:pt x="0" y="0"/>
                </a:moveTo>
                <a:lnTo>
                  <a:pt x="1843047" y="0"/>
                </a:lnTo>
                <a:lnTo>
                  <a:pt x="1843047" y="1783148"/>
                </a:lnTo>
                <a:lnTo>
                  <a:pt x="0" y="1783148"/>
                </a:lnTo>
                <a:lnTo>
                  <a:pt x="0" y="0"/>
                </a:lnTo>
                <a:close/>
              </a:path>
            </a:pathLst>
          </a:custGeom>
          <a:blipFill>
            <a:blip r:embed="rId5"/>
            <a:stretch>
              <a:fillRect l="0" t="0" r="0" b="0"/>
            </a:stretch>
          </a:blipFill>
        </p:spPr>
      </p:sp>
      <p:sp>
        <p:nvSpPr>
          <p:cNvPr name="Freeform 11" id="11"/>
          <p:cNvSpPr/>
          <p:nvPr/>
        </p:nvSpPr>
        <p:spPr>
          <a:xfrm flipH="false" flipV="false" rot="0">
            <a:off x="13470228" y="8198978"/>
            <a:ext cx="3789072" cy="1276035"/>
          </a:xfrm>
          <a:custGeom>
            <a:avLst/>
            <a:gdLst/>
            <a:ahLst/>
            <a:cxnLst/>
            <a:rect r="r" b="b" t="t" l="l"/>
            <a:pathLst>
              <a:path h="1276035" w="3789072">
                <a:moveTo>
                  <a:pt x="0" y="0"/>
                </a:moveTo>
                <a:lnTo>
                  <a:pt x="3789072" y="0"/>
                </a:lnTo>
                <a:lnTo>
                  <a:pt x="3789072" y="1276034"/>
                </a:lnTo>
                <a:lnTo>
                  <a:pt x="0" y="1276034"/>
                </a:lnTo>
                <a:lnTo>
                  <a:pt x="0" y="0"/>
                </a:lnTo>
                <a:close/>
              </a:path>
            </a:pathLst>
          </a:custGeom>
          <a:blipFill>
            <a:blip r:embed="rId6"/>
            <a:stretch>
              <a:fillRect l="0" t="0" r="-26485" b="0"/>
            </a:stretch>
          </a:blipFill>
        </p:spPr>
      </p:sp>
      <p:sp>
        <p:nvSpPr>
          <p:cNvPr name="Freeform 12" id="12"/>
          <p:cNvSpPr/>
          <p:nvPr/>
        </p:nvSpPr>
        <p:spPr>
          <a:xfrm flipH="false" flipV="false" rot="0">
            <a:off x="6813788" y="8241444"/>
            <a:ext cx="3992762" cy="1276035"/>
          </a:xfrm>
          <a:custGeom>
            <a:avLst/>
            <a:gdLst/>
            <a:ahLst/>
            <a:cxnLst/>
            <a:rect r="r" b="b" t="t" l="l"/>
            <a:pathLst>
              <a:path h="1276035" w="3992762">
                <a:moveTo>
                  <a:pt x="0" y="0"/>
                </a:moveTo>
                <a:lnTo>
                  <a:pt x="3992762" y="0"/>
                </a:lnTo>
                <a:lnTo>
                  <a:pt x="3992762" y="1276034"/>
                </a:lnTo>
                <a:lnTo>
                  <a:pt x="0" y="1276034"/>
                </a:lnTo>
                <a:lnTo>
                  <a:pt x="0" y="0"/>
                </a:lnTo>
                <a:close/>
              </a:path>
            </a:pathLst>
          </a:custGeom>
          <a:blipFill>
            <a:blip r:embed="rId6"/>
            <a:stretch>
              <a:fillRect l="-20032" t="0" r="0" b="0"/>
            </a:stretch>
          </a:blipFill>
        </p:spPr>
      </p:sp>
      <p:grpSp>
        <p:nvGrpSpPr>
          <p:cNvPr name="Group 13" id="13"/>
          <p:cNvGrpSpPr/>
          <p:nvPr/>
        </p:nvGrpSpPr>
        <p:grpSpPr>
          <a:xfrm rot="0">
            <a:off x="452645" y="1986280"/>
            <a:ext cx="5784711" cy="8021339"/>
            <a:chOff x="0" y="0"/>
            <a:chExt cx="896203" cy="1242715"/>
          </a:xfrm>
        </p:grpSpPr>
        <p:sp>
          <p:nvSpPr>
            <p:cNvPr name="Freeform 14" id="14"/>
            <p:cNvSpPr/>
            <p:nvPr/>
          </p:nvSpPr>
          <p:spPr>
            <a:xfrm flipH="false" flipV="false" rot="0">
              <a:off x="0" y="0"/>
              <a:ext cx="896203" cy="1242715"/>
            </a:xfrm>
            <a:custGeom>
              <a:avLst/>
              <a:gdLst/>
              <a:ahLst/>
              <a:cxnLst/>
              <a:rect r="r" b="b" t="t" l="l"/>
              <a:pathLst>
                <a:path h="1242715" w="896203">
                  <a:moveTo>
                    <a:pt x="74947" y="0"/>
                  </a:moveTo>
                  <a:lnTo>
                    <a:pt x="821256" y="0"/>
                  </a:lnTo>
                  <a:cubicBezTo>
                    <a:pt x="862648" y="0"/>
                    <a:pt x="896203" y="33555"/>
                    <a:pt x="896203" y="74947"/>
                  </a:cubicBezTo>
                  <a:lnTo>
                    <a:pt x="896203" y="1167768"/>
                  </a:lnTo>
                  <a:cubicBezTo>
                    <a:pt x="896203" y="1209160"/>
                    <a:pt x="862648" y="1242715"/>
                    <a:pt x="821256" y="1242715"/>
                  </a:cubicBezTo>
                  <a:lnTo>
                    <a:pt x="74947" y="1242715"/>
                  </a:lnTo>
                  <a:cubicBezTo>
                    <a:pt x="33555" y="1242715"/>
                    <a:pt x="0" y="1209160"/>
                    <a:pt x="0" y="1167768"/>
                  </a:cubicBezTo>
                  <a:lnTo>
                    <a:pt x="0" y="74947"/>
                  </a:lnTo>
                  <a:cubicBezTo>
                    <a:pt x="0" y="33555"/>
                    <a:pt x="33555" y="0"/>
                    <a:pt x="74947" y="0"/>
                  </a:cubicBezTo>
                  <a:close/>
                </a:path>
              </a:pathLst>
            </a:custGeom>
            <a:blipFill>
              <a:blip r:embed="rId7"/>
              <a:stretch>
                <a:fillRect l="-54063" t="0" r="-54063" b="0"/>
              </a:stretch>
            </a:blipFill>
          </p:spPr>
        </p:sp>
      </p:grpSp>
      <p:grpSp>
        <p:nvGrpSpPr>
          <p:cNvPr name="Group 15" id="15"/>
          <p:cNvGrpSpPr/>
          <p:nvPr/>
        </p:nvGrpSpPr>
        <p:grpSpPr>
          <a:xfrm rot="0">
            <a:off x="6661241" y="7706773"/>
            <a:ext cx="10916096" cy="2384262"/>
            <a:chOff x="0" y="0"/>
            <a:chExt cx="14554795" cy="3179017"/>
          </a:xfrm>
        </p:grpSpPr>
        <p:grpSp>
          <p:nvGrpSpPr>
            <p:cNvPr name="Group 16" id="16"/>
            <p:cNvGrpSpPr/>
            <p:nvPr/>
          </p:nvGrpSpPr>
          <p:grpSpPr>
            <a:xfrm rot="0">
              <a:off x="0" y="0"/>
              <a:ext cx="8463690" cy="3179017"/>
              <a:chOff x="0" y="0"/>
              <a:chExt cx="1671840" cy="627954"/>
            </a:xfrm>
          </p:grpSpPr>
          <p:sp>
            <p:nvSpPr>
              <p:cNvPr name="Freeform 17" id="17"/>
              <p:cNvSpPr/>
              <p:nvPr/>
            </p:nvSpPr>
            <p:spPr>
              <a:xfrm flipH="false" flipV="false" rot="0">
                <a:off x="0" y="0"/>
                <a:ext cx="1671840" cy="627954"/>
              </a:xfrm>
              <a:custGeom>
                <a:avLst/>
                <a:gdLst/>
                <a:ahLst/>
                <a:cxnLst/>
                <a:rect r="r" b="b" t="t" l="l"/>
                <a:pathLst>
                  <a:path h="627954" w="1671840">
                    <a:moveTo>
                      <a:pt x="0" y="0"/>
                    </a:moveTo>
                    <a:lnTo>
                      <a:pt x="1671840" y="0"/>
                    </a:lnTo>
                    <a:lnTo>
                      <a:pt x="1671840" y="627954"/>
                    </a:lnTo>
                    <a:lnTo>
                      <a:pt x="0" y="627954"/>
                    </a:lnTo>
                    <a:close/>
                  </a:path>
                </a:pathLst>
              </a:custGeom>
              <a:gradFill rotWithShape="true">
                <a:gsLst>
                  <a:gs pos="0">
                    <a:srgbClr val="000000">
                      <a:alpha val="100000"/>
                    </a:srgbClr>
                  </a:gs>
                  <a:gs pos="100000">
                    <a:srgbClr val="000000">
                      <a:alpha val="0"/>
                    </a:srgbClr>
                  </a:gs>
                </a:gsLst>
                <a:lin ang="0"/>
              </a:gradFill>
            </p:spPr>
          </p:sp>
          <p:sp>
            <p:nvSpPr>
              <p:cNvPr name="TextBox 18" id="18"/>
              <p:cNvSpPr txBox="true"/>
              <p:nvPr/>
            </p:nvSpPr>
            <p:spPr>
              <a:xfrm>
                <a:off x="0" y="-66675"/>
                <a:ext cx="1671840" cy="694629"/>
              </a:xfrm>
              <a:prstGeom prst="rect">
                <a:avLst/>
              </a:prstGeom>
            </p:spPr>
            <p:txBody>
              <a:bodyPr anchor="ctr" rtlCol="false" tIns="50800" lIns="50800" bIns="50800" rIns="50800"/>
              <a:lstStyle/>
              <a:p>
                <a:pPr algn="ctr">
                  <a:lnSpc>
                    <a:spcPts val="3151"/>
                  </a:lnSpc>
                </a:pPr>
              </a:p>
            </p:txBody>
          </p:sp>
        </p:grpSp>
        <p:grpSp>
          <p:nvGrpSpPr>
            <p:cNvPr name="Group 19" id="19"/>
            <p:cNvGrpSpPr/>
            <p:nvPr/>
          </p:nvGrpSpPr>
          <p:grpSpPr>
            <a:xfrm rot="0">
              <a:off x="6149378" y="0"/>
              <a:ext cx="8405417" cy="3179017"/>
              <a:chOff x="0" y="0"/>
              <a:chExt cx="1660329" cy="627954"/>
            </a:xfrm>
          </p:grpSpPr>
          <p:sp>
            <p:nvSpPr>
              <p:cNvPr name="Freeform 20" id="20"/>
              <p:cNvSpPr/>
              <p:nvPr/>
            </p:nvSpPr>
            <p:spPr>
              <a:xfrm flipH="false" flipV="false" rot="0">
                <a:off x="0" y="0"/>
                <a:ext cx="1660329" cy="627954"/>
              </a:xfrm>
              <a:custGeom>
                <a:avLst/>
                <a:gdLst/>
                <a:ahLst/>
                <a:cxnLst/>
                <a:rect r="r" b="b" t="t" l="l"/>
                <a:pathLst>
                  <a:path h="627954" w="1660329">
                    <a:moveTo>
                      <a:pt x="0" y="0"/>
                    </a:moveTo>
                    <a:lnTo>
                      <a:pt x="1660329" y="0"/>
                    </a:lnTo>
                    <a:lnTo>
                      <a:pt x="1660329" y="627954"/>
                    </a:lnTo>
                    <a:lnTo>
                      <a:pt x="0" y="627954"/>
                    </a:lnTo>
                    <a:close/>
                  </a:path>
                </a:pathLst>
              </a:custGeom>
              <a:gradFill rotWithShape="true">
                <a:gsLst>
                  <a:gs pos="0">
                    <a:srgbClr val="000000">
                      <a:alpha val="0"/>
                    </a:srgbClr>
                  </a:gs>
                  <a:gs pos="100000">
                    <a:srgbClr val="000000">
                      <a:alpha val="100000"/>
                    </a:srgbClr>
                  </a:gs>
                </a:gsLst>
                <a:lin ang="0"/>
              </a:gradFill>
            </p:spPr>
          </p:sp>
          <p:sp>
            <p:nvSpPr>
              <p:cNvPr name="TextBox 21" id="21"/>
              <p:cNvSpPr txBox="true"/>
              <p:nvPr/>
            </p:nvSpPr>
            <p:spPr>
              <a:xfrm>
                <a:off x="0" y="-66675"/>
                <a:ext cx="1660329" cy="694629"/>
              </a:xfrm>
              <a:prstGeom prst="rect">
                <a:avLst/>
              </a:prstGeom>
            </p:spPr>
            <p:txBody>
              <a:bodyPr anchor="ctr" rtlCol="false" tIns="50800" lIns="50800" bIns="50800" rIns="50800"/>
              <a:lstStyle/>
              <a:p>
                <a:pPr algn="ctr">
                  <a:lnSpc>
                    <a:spcPts val="3151"/>
                  </a:lnSpc>
                </a:pPr>
              </a:p>
            </p:txBody>
          </p:sp>
        </p:grpSp>
      </p:grpSp>
      <p:grpSp>
        <p:nvGrpSpPr>
          <p:cNvPr name="Group 22" id="22"/>
          <p:cNvGrpSpPr/>
          <p:nvPr/>
        </p:nvGrpSpPr>
        <p:grpSpPr>
          <a:xfrm rot="0">
            <a:off x="6661241" y="8198978"/>
            <a:ext cx="1511087" cy="1318500"/>
            <a:chOff x="0" y="0"/>
            <a:chExt cx="397982" cy="347259"/>
          </a:xfrm>
        </p:grpSpPr>
        <p:sp>
          <p:nvSpPr>
            <p:cNvPr name="Freeform 23" id="23"/>
            <p:cNvSpPr/>
            <p:nvPr/>
          </p:nvSpPr>
          <p:spPr>
            <a:xfrm flipH="false" flipV="false" rot="0">
              <a:off x="0" y="0"/>
              <a:ext cx="397982" cy="347259"/>
            </a:xfrm>
            <a:custGeom>
              <a:avLst/>
              <a:gdLst/>
              <a:ahLst/>
              <a:cxnLst/>
              <a:rect r="r" b="b" t="t" l="l"/>
              <a:pathLst>
                <a:path h="347259" w="397982">
                  <a:moveTo>
                    <a:pt x="0" y="0"/>
                  </a:moveTo>
                  <a:lnTo>
                    <a:pt x="397982" y="0"/>
                  </a:lnTo>
                  <a:lnTo>
                    <a:pt x="397982" y="347259"/>
                  </a:lnTo>
                  <a:lnTo>
                    <a:pt x="0" y="347259"/>
                  </a:lnTo>
                  <a:close/>
                </a:path>
              </a:pathLst>
            </a:custGeom>
            <a:gradFill rotWithShape="true">
              <a:gsLst>
                <a:gs pos="0">
                  <a:srgbClr val="000000">
                    <a:alpha val="100000"/>
                  </a:srgbClr>
                </a:gs>
                <a:gs pos="100000">
                  <a:srgbClr val="000000">
                    <a:alpha val="0"/>
                  </a:srgbClr>
                </a:gs>
              </a:gsLst>
              <a:lin ang="0"/>
            </a:gradFill>
          </p:spPr>
        </p:sp>
        <p:sp>
          <p:nvSpPr>
            <p:cNvPr name="TextBox 24" id="24"/>
            <p:cNvSpPr txBox="true"/>
            <p:nvPr/>
          </p:nvSpPr>
          <p:spPr>
            <a:xfrm>
              <a:off x="0" y="-66675"/>
              <a:ext cx="397982" cy="413934"/>
            </a:xfrm>
            <a:prstGeom prst="rect">
              <a:avLst/>
            </a:prstGeom>
          </p:spPr>
          <p:txBody>
            <a:bodyPr anchor="ctr" rtlCol="false" tIns="50800" lIns="50800" bIns="50800" rIns="50800"/>
            <a:lstStyle/>
            <a:p>
              <a:pPr algn="ctr">
                <a:lnSpc>
                  <a:spcPts val="3151"/>
                </a:lnSpc>
              </a:pPr>
            </a:p>
          </p:txBody>
        </p:sp>
      </p:grpSp>
      <p:sp>
        <p:nvSpPr>
          <p:cNvPr name="TextBox 25" id="25"/>
          <p:cNvSpPr txBox="true"/>
          <p:nvPr/>
        </p:nvSpPr>
        <p:spPr>
          <a:xfrm rot="0">
            <a:off x="7554299" y="3824016"/>
            <a:ext cx="9578392" cy="3376292"/>
          </a:xfrm>
          <a:prstGeom prst="rect">
            <a:avLst/>
          </a:prstGeom>
        </p:spPr>
        <p:txBody>
          <a:bodyPr anchor="t" rtlCol="false" tIns="0" lIns="0" bIns="0" rIns="0">
            <a:spAutoFit/>
          </a:bodyPr>
          <a:lstStyle/>
          <a:p>
            <a:pPr algn="just" marL="442570" indent="-221285" lvl="1">
              <a:lnSpc>
                <a:spcPts val="2049"/>
              </a:lnSpc>
              <a:buFont typeface="Arial"/>
              <a:buChar char="•"/>
            </a:pPr>
            <a:r>
              <a:rPr lang="en-US" sz="2049">
                <a:solidFill>
                  <a:srgbClr val="FFFFFF"/>
                </a:solidFill>
                <a:latin typeface="Poppins"/>
                <a:ea typeface="Poppins"/>
                <a:cs typeface="Poppins"/>
                <a:sym typeface="Poppins"/>
              </a:rPr>
              <a:t>Co-founder of Graphxify, a digital solutions company delivering websites, UI/UX design, and branding for international clients (mainly in Canada).</a:t>
            </a:r>
          </a:p>
          <a:p>
            <a:pPr algn="just">
              <a:lnSpc>
                <a:spcPts val="2049"/>
              </a:lnSpc>
            </a:pPr>
          </a:p>
          <a:p>
            <a:pPr algn="just" marL="442570" indent="-221285" lvl="1">
              <a:lnSpc>
                <a:spcPts val="2049"/>
              </a:lnSpc>
              <a:buFont typeface="Arial"/>
              <a:buChar char="•"/>
            </a:pPr>
            <a:r>
              <a:rPr lang="en-US" sz="2049">
                <a:solidFill>
                  <a:srgbClr val="FFFFFF"/>
                </a:solidFill>
                <a:latin typeface="Poppins"/>
                <a:ea typeface="Poppins"/>
                <a:cs typeface="Poppins"/>
                <a:sym typeface="Poppins"/>
              </a:rPr>
              <a:t>Developed responsive websites using HTML5, CSS3, JavaScript (ES6+), React.js, Tailwind CSS, Bootstrap and more.</a:t>
            </a:r>
          </a:p>
          <a:p>
            <a:pPr algn="just">
              <a:lnSpc>
                <a:spcPts val="2049"/>
              </a:lnSpc>
            </a:pPr>
          </a:p>
          <a:p>
            <a:pPr algn="just" marL="442570" indent="-221285" lvl="1">
              <a:lnSpc>
                <a:spcPts val="2049"/>
              </a:lnSpc>
              <a:buFont typeface="Arial"/>
              <a:buChar char="•"/>
            </a:pPr>
            <a:r>
              <a:rPr lang="en-US" sz="2049">
                <a:solidFill>
                  <a:srgbClr val="FFFFFF"/>
                </a:solidFill>
                <a:latin typeface="Poppins"/>
                <a:ea typeface="Poppins"/>
                <a:cs typeface="Poppins"/>
                <a:sym typeface="Poppins"/>
              </a:rPr>
              <a:t>Designed intuitive UI/UX interfaces, implemented animations and integrated APIs.</a:t>
            </a:r>
          </a:p>
          <a:p>
            <a:pPr algn="just">
              <a:lnSpc>
                <a:spcPts val="2049"/>
              </a:lnSpc>
            </a:pPr>
          </a:p>
          <a:p>
            <a:pPr algn="just" marL="442570" indent="-221285" lvl="1">
              <a:lnSpc>
                <a:spcPts val="2049"/>
              </a:lnSpc>
              <a:buFont typeface="Arial"/>
              <a:buChar char="•"/>
            </a:pPr>
            <a:r>
              <a:rPr lang="en-US" sz="2049">
                <a:solidFill>
                  <a:srgbClr val="FFFFFF"/>
                </a:solidFill>
                <a:latin typeface="Poppins"/>
                <a:ea typeface="Poppins"/>
                <a:cs typeface="Poppins"/>
                <a:sym typeface="Poppins"/>
              </a:rPr>
              <a:t>Led full project cycles—from planning to deployment—with a focus on performance and client satisfaction.</a:t>
            </a:r>
          </a:p>
          <a:p>
            <a:pPr algn="just">
              <a:lnSpc>
                <a:spcPts val="2049"/>
              </a:lnSpc>
            </a:pPr>
          </a:p>
        </p:txBody>
      </p:sp>
      <p:sp>
        <p:nvSpPr>
          <p:cNvPr name="TextBox 26" id="26"/>
          <p:cNvSpPr txBox="true"/>
          <p:nvPr/>
        </p:nvSpPr>
        <p:spPr>
          <a:xfrm rot="0">
            <a:off x="7156326" y="2232475"/>
            <a:ext cx="7999035" cy="1236813"/>
          </a:xfrm>
          <a:prstGeom prst="rect">
            <a:avLst/>
          </a:prstGeom>
        </p:spPr>
        <p:txBody>
          <a:bodyPr anchor="t" rtlCol="false" tIns="0" lIns="0" bIns="0" rIns="0">
            <a:spAutoFit/>
          </a:bodyPr>
          <a:lstStyle/>
          <a:p>
            <a:pPr algn="l">
              <a:lnSpc>
                <a:spcPts val="4610"/>
              </a:lnSpc>
            </a:pPr>
            <a:r>
              <a:rPr lang="en-US" sz="4520" spc="-203" b="true">
                <a:solidFill>
                  <a:srgbClr val="FFFFFF"/>
                </a:solidFill>
                <a:latin typeface="Poppins Semi-Bold"/>
                <a:ea typeface="Poppins Semi-Bold"/>
                <a:cs typeface="Poppins Semi-Bold"/>
                <a:sym typeface="Poppins Semi-Bold"/>
              </a:rPr>
              <a:t>Front-End Web Developer (Freelancer) - 2023 | Present</a:t>
            </a:r>
          </a:p>
        </p:txBody>
      </p:sp>
      <p:grpSp>
        <p:nvGrpSpPr>
          <p:cNvPr name="Group 27" id="27"/>
          <p:cNvGrpSpPr/>
          <p:nvPr/>
        </p:nvGrpSpPr>
        <p:grpSpPr>
          <a:xfrm rot="0">
            <a:off x="11540954" y="789676"/>
            <a:ext cx="1605083" cy="682116"/>
            <a:chOff x="0" y="0"/>
            <a:chExt cx="2140111" cy="909488"/>
          </a:xfrm>
        </p:grpSpPr>
        <p:grpSp>
          <p:nvGrpSpPr>
            <p:cNvPr name="Group 28" id="28"/>
            <p:cNvGrpSpPr/>
            <p:nvPr/>
          </p:nvGrpSpPr>
          <p:grpSpPr>
            <a:xfrm rot="0">
              <a:off x="0" y="0"/>
              <a:ext cx="2140111" cy="773614"/>
              <a:chOff x="0" y="0"/>
              <a:chExt cx="422738" cy="152813"/>
            </a:xfrm>
          </p:grpSpPr>
          <p:sp>
            <p:nvSpPr>
              <p:cNvPr name="Freeform 29" id="29"/>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30" id="30"/>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grpSp>
          <p:nvGrpSpPr>
            <p:cNvPr name="Group 31" id="31"/>
            <p:cNvGrpSpPr/>
            <p:nvPr/>
          </p:nvGrpSpPr>
          <p:grpSpPr>
            <a:xfrm rot="0">
              <a:off x="1714069" y="483446"/>
              <a:ext cx="426042" cy="42604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name="TextBox 33" id="33"/>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34" id="34"/>
            <p:cNvSpPr txBox="true"/>
            <p:nvPr/>
          </p:nvSpPr>
          <p:spPr>
            <a:xfrm rot="0">
              <a:off x="1852807" y="511699"/>
              <a:ext cx="148566" cy="331435"/>
            </a:xfrm>
            <a:prstGeom prst="rect">
              <a:avLst/>
            </a:prstGeom>
          </p:spPr>
          <p:txBody>
            <a:bodyPr anchor="t" rtlCol="false" tIns="0" lIns="0" bIns="0" rIns="0">
              <a:spAutoFit/>
            </a:bodyPr>
            <a:lstStyle/>
            <a:p>
              <a:pPr algn="ctr">
                <a:lnSpc>
                  <a:spcPts val="2050"/>
                </a:lnSpc>
              </a:pPr>
              <a:r>
                <a:rPr lang="en-US" sz="1464">
                  <a:solidFill>
                    <a:srgbClr val="FFFFFF"/>
                  </a:solidFill>
                  <a:latin typeface="Poppins"/>
                  <a:ea typeface="Poppins"/>
                  <a:cs typeface="Poppins"/>
                  <a:sym typeface="Poppins"/>
                </a:rPr>
                <a:t>1</a:t>
              </a:r>
            </a:p>
          </p:txBody>
        </p:sp>
      </p:grpSp>
      <p:sp>
        <p:nvSpPr>
          <p:cNvPr name="TextBox 35" id="35"/>
          <p:cNvSpPr txBox="true"/>
          <p:nvPr/>
        </p:nvSpPr>
        <p:spPr>
          <a:xfrm rot="0">
            <a:off x="16023566"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Projects</a:t>
            </a:r>
          </a:p>
        </p:txBody>
      </p:sp>
      <p:sp>
        <p:nvSpPr>
          <p:cNvPr name="TextBox 36" id="36"/>
          <p:cNvSpPr txBox="true"/>
          <p:nvPr/>
        </p:nvSpPr>
        <p:spPr>
          <a:xfrm rot="0">
            <a:off x="7514131" y="850117"/>
            <a:ext cx="895829" cy="409568"/>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37" id="37"/>
          <p:cNvSpPr txBox="true"/>
          <p:nvPr/>
        </p:nvSpPr>
        <p:spPr>
          <a:xfrm rot="0">
            <a:off x="9702860" y="843860"/>
            <a:ext cx="909559"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38" id="38"/>
          <p:cNvSpPr txBox="true"/>
          <p:nvPr/>
        </p:nvSpPr>
        <p:spPr>
          <a:xfrm rot="0">
            <a:off x="11905319" y="843860"/>
            <a:ext cx="851144"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Work</a:t>
            </a:r>
          </a:p>
        </p:txBody>
      </p:sp>
      <p:sp>
        <p:nvSpPr>
          <p:cNvPr name="TextBox 39" id="39"/>
          <p:cNvSpPr txBox="true"/>
          <p:nvPr/>
        </p:nvSpPr>
        <p:spPr>
          <a:xfrm rot="0">
            <a:off x="13960653" y="843860"/>
            <a:ext cx="768142"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703689" y="1851792"/>
            <a:ext cx="9783203" cy="5849788"/>
            <a:chOff x="0" y="0"/>
            <a:chExt cx="2576646" cy="1540685"/>
          </a:xfrm>
        </p:grpSpPr>
        <p:sp>
          <p:nvSpPr>
            <p:cNvPr name="Freeform 4" id="4"/>
            <p:cNvSpPr/>
            <p:nvPr/>
          </p:nvSpPr>
          <p:spPr>
            <a:xfrm flipH="false" flipV="false" rot="0">
              <a:off x="0" y="0"/>
              <a:ext cx="2576646" cy="1540685"/>
            </a:xfrm>
            <a:custGeom>
              <a:avLst/>
              <a:gdLst/>
              <a:ahLst/>
              <a:cxnLst/>
              <a:rect r="r" b="b" t="t" l="l"/>
              <a:pathLst>
                <a:path h="1540685" w="2576646">
                  <a:moveTo>
                    <a:pt x="44315" y="0"/>
                  </a:moveTo>
                  <a:lnTo>
                    <a:pt x="2532331" y="0"/>
                  </a:lnTo>
                  <a:cubicBezTo>
                    <a:pt x="2556806" y="0"/>
                    <a:pt x="2576646" y="19841"/>
                    <a:pt x="2576646" y="44315"/>
                  </a:cubicBezTo>
                  <a:lnTo>
                    <a:pt x="2576646" y="1496370"/>
                  </a:lnTo>
                  <a:cubicBezTo>
                    <a:pt x="2576646" y="1508123"/>
                    <a:pt x="2571977" y="1519395"/>
                    <a:pt x="2563667" y="1527705"/>
                  </a:cubicBezTo>
                  <a:cubicBezTo>
                    <a:pt x="2555356" y="1536016"/>
                    <a:pt x="2544084" y="1540685"/>
                    <a:pt x="2532331" y="1540685"/>
                  </a:cubicBezTo>
                  <a:lnTo>
                    <a:pt x="44315" y="1540685"/>
                  </a:lnTo>
                  <a:cubicBezTo>
                    <a:pt x="32562" y="1540685"/>
                    <a:pt x="21290" y="1536016"/>
                    <a:pt x="12980" y="1527705"/>
                  </a:cubicBezTo>
                  <a:cubicBezTo>
                    <a:pt x="4669" y="1519395"/>
                    <a:pt x="0" y="1508123"/>
                    <a:pt x="0" y="1496370"/>
                  </a:cubicBezTo>
                  <a:lnTo>
                    <a:pt x="0" y="44315"/>
                  </a:lnTo>
                  <a:cubicBezTo>
                    <a:pt x="0" y="32562"/>
                    <a:pt x="4669" y="21290"/>
                    <a:pt x="12980" y="12980"/>
                  </a:cubicBezTo>
                  <a:cubicBezTo>
                    <a:pt x="21290" y="4669"/>
                    <a:pt x="32562" y="0"/>
                    <a:pt x="44315" y="0"/>
                  </a:cubicBezTo>
                  <a:close/>
                </a:path>
              </a:pathLst>
            </a:custGeom>
            <a:gradFill rotWithShape="true">
              <a:gsLst>
                <a:gs pos="0">
                  <a:srgbClr val="000000">
                    <a:alpha val="100000"/>
                  </a:srgbClr>
                </a:gs>
                <a:gs pos="100000">
                  <a:srgbClr val="DDDDDD">
                    <a:alpha val="19000"/>
                  </a:srgbClr>
                </a:gs>
              </a:gsLst>
              <a:lin ang="2700000"/>
            </a:gradFill>
          </p:spPr>
        </p:sp>
        <p:sp>
          <p:nvSpPr>
            <p:cNvPr name="TextBox 5" id="5"/>
            <p:cNvSpPr txBox="true"/>
            <p:nvPr/>
          </p:nvSpPr>
          <p:spPr>
            <a:xfrm>
              <a:off x="0" y="-66675"/>
              <a:ext cx="2576646" cy="1607360"/>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803986" y="8234980"/>
            <a:ext cx="16682906" cy="1233630"/>
            <a:chOff x="0" y="0"/>
            <a:chExt cx="4393852" cy="324907"/>
          </a:xfrm>
        </p:grpSpPr>
        <p:sp>
          <p:nvSpPr>
            <p:cNvPr name="Freeform 7" id="7"/>
            <p:cNvSpPr/>
            <p:nvPr/>
          </p:nvSpPr>
          <p:spPr>
            <a:xfrm flipH="false" flipV="false" rot="0">
              <a:off x="0" y="0"/>
              <a:ext cx="4393852" cy="324907"/>
            </a:xfrm>
            <a:custGeom>
              <a:avLst/>
              <a:gdLst/>
              <a:ahLst/>
              <a:cxnLst/>
              <a:rect r="r" b="b" t="t" l="l"/>
              <a:pathLst>
                <a:path h="324907" w="4393852">
                  <a:moveTo>
                    <a:pt x="23203" y="0"/>
                  </a:moveTo>
                  <a:lnTo>
                    <a:pt x="4370649" y="0"/>
                  </a:lnTo>
                  <a:cubicBezTo>
                    <a:pt x="4383463" y="0"/>
                    <a:pt x="4393852" y="10388"/>
                    <a:pt x="4393852" y="23203"/>
                  </a:cubicBezTo>
                  <a:lnTo>
                    <a:pt x="4393852" y="301704"/>
                  </a:lnTo>
                  <a:cubicBezTo>
                    <a:pt x="4393852" y="307857"/>
                    <a:pt x="4391408" y="313759"/>
                    <a:pt x="4387056" y="318111"/>
                  </a:cubicBezTo>
                  <a:cubicBezTo>
                    <a:pt x="4382705" y="322462"/>
                    <a:pt x="4376803" y="324907"/>
                    <a:pt x="4370649" y="324907"/>
                  </a:cubicBezTo>
                  <a:lnTo>
                    <a:pt x="23203" y="324907"/>
                  </a:lnTo>
                  <a:cubicBezTo>
                    <a:pt x="17049" y="324907"/>
                    <a:pt x="11147" y="322462"/>
                    <a:pt x="6796" y="318111"/>
                  </a:cubicBezTo>
                  <a:cubicBezTo>
                    <a:pt x="2445" y="313759"/>
                    <a:pt x="0" y="307857"/>
                    <a:pt x="0" y="301704"/>
                  </a:cubicBezTo>
                  <a:lnTo>
                    <a:pt x="0" y="23203"/>
                  </a:lnTo>
                  <a:cubicBezTo>
                    <a:pt x="0" y="17049"/>
                    <a:pt x="2445" y="11147"/>
                    <a:pt x="6796" y="6796"/>
                  </a:cubicBezTo>
                  <a:cubicBezTo>
                    <a:pt x="11147" y="2445"/>
                    <a:pt x="17049" y="0"/>
                    <a:pt x="23203" y="0"/>
                  </a:cubicBezTo>
                  <a:close/>
                </a:path>
              </a:pathLst>
            </a:custGeom>
            <a:gradFill rotWithShape="true">
              <a:gsLst>
                <a:gs pos="0">
                  <a:srgbClr val="000000">
                    <a:alpha val="38000"/>
                  </a:srgbClr>
                </a:gs>
                <a:gs pos="100000">
                  <a:srgbClr val="DDDDDD">
                    <a:alpha val="7220"/>
                  </a:srgbClr>
                </a:gs>
              </a:gsLst>
              <a:lin ang="2700000"/>
            </a:gradFill>
            <a:ln w="28575" cap="rnd">
              <a:gradFill>
                <a:gsLst>
                  <a:gs pos="0">
                    <a:srgbClr val="000000">
                      <a:alpha val="38000"/>
                    </a:srgbClr>
                  </a:gs>
                  <a:gs pos="50000">
                    <a:srgbClr val="DDDDDD">
                      <a:alpha val="7220"/>
                    </a:srgbClr>
                  </a:gs>
                  <a:gs pos="100000">
                    <a:srgbClr val="DDDDDD">
                      <a:alpha val="0"/>
                    </a:srgbClr>
                  </a:gs>
                </a:gsLst>
                <a:lin ang="2700000"/>
              </a:gradFill>
              <a:prstDash val="solid"/>
              <a:round/>
            </a:ln>
          </p:spPr>
        </p:sp>
        <p:sp>
          <p:nvSpPr>
            <p:cNvPr name="TextBox 8" id="8"/>
            <p:cNvSpPr txBox="true"/>
            <p:nvPr/>
          </p:nvSpPr>
          <p:spPr>
            <a:xfrm>
              <a:off x="0" y="-66675"/>
              <a:ext cx="4393852" cy="391582"/>
            </a:xfrm>
            <a:prstGeom prst="rect">
              <a:avLst/>
            </a:prstGeom>
          </p:spPr>
          <p:txBody>
            <a:bodyPr anchor="ctr" rtlCol="false" tIns="50800" lIns="50800" bIns="50800" rIns="50800"/>
            <a:lstStyle/>
            <a:p>
              <a:pPr algn="ctr">
                <a:lnSpc>
                  <a:spcPts val="3151"/>
                </a:lnSpc>
              </a:pPr>
            </a:p>
          </p:txBody>
        </p:sp>
      </p:grpSp>
      <p:grpSp>
        <p:nvGrpSpPr>
          <p:cNvPr name="Group 9" id="9"/>
          <p:cNvGrpSpPr/>
          <p:nvPr/>
        </p:nvGrpSpPr>
        <p:grpSpPr>
          <a:xfrm rot="0">
            <a:off x="953913" y="1851792"/>
            <a:ext cx="6074691" cy="5849788"/>
            <a:chOff x="0" y="0"/>
            <a:chExt cx="941129" cy="906285"/>
          </a:xfrm>
        </p:grpSpPr>
        <p:sp>
          <p:nvSpPr>
            <p:cNvPr name="Freeform 10" id="10"/>
            <p:cNvSpPr/>
            <p:nvPr/>
          </p:nvSpPr>
          <p:spPr>
            <a:xfrm flipH="false" flipV="false" rot="0">
              <a:off x="0" y="0"/>
              <a:ext cx="941129" cy="906285"/>
            </a:xfrm>
            <a:custGeom>
              <a:avLst/>
              <a:gdLst/>
              <a:ahLst/>
              <a:cxnLst/>
              <a:rect r="r" b="b" t="t" l="l"/>
              <a:pathLst>
                <a:path h="906285" w="941129">
                  <a:moveTo>
                    <a:pt x="71369" y="0"/>
                  </a:moveTo>
                  <a:lnTo>
                    <a:pt x="869759" y="0"/>
                  </a:lnTo>
                  <a:cubicBezTo>
                    <a:pt x="909175" y="0"/>
                    <a:pt x="941129" y="31953"/>
                    <a:pt x="941129" y="71369"/>
                  </a:cubicBezTo>
                  <a:lnTo>
                    <a:pt x="941129" y="834916"/>
                  </a:lnTo>
                  <a:cubicBezTo>
                    <a:pt x="941129" y="874332"/>
                    <a:pt x="909175" y="906285"/>
                    <a:pt x="869759" y="906285"/>
                  </a:cubicBezTo>
                  <a:lnTo>
                    <a:pt x="71369" y="906285"/>
                  </a:lnTo>
                  <a:cubicBezTo>
                    <a:pt x="31953" y="906285"/>
                    <a:pt x="0" y="874332"/>
                    <a:pt x="0" y="834916"/>
                  </a:cubicBezTo>
                  <a:lnTo>
                    <a:pt x="0" y="71369"/>
                  </a:lnTo>
                  <a:cubicBezTo>
                    <a:pt x="0" y="31953"/>
                    <a:pt x="31953" y="0"/>
                    <a:pt x="71369" y="0"/>
                  </a:cubicBezTo>
                  <a:close/>
                </a:path>
              </a:pathLst>
            </a:custGeom>
            <a:blipFill>
              <a:blip r:embed="rId3"/>
              <a:stretch>
                <a:fillRect l="-22268" t="0" r="-22268" b="0"/>
              </a:stretch>
            </a:blipFill>
          </p:spPr>
        </p:sp>
      </p:grpSp>
      <p:sp>
        <p:nvSpPr>
          <p:cNvPr name="Freeform 11" id="11"/>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953913" y="1851792"/>
            <a:ext cx="6074691" cy="5849788"/>
            <a:chOff x="0" y="0"/>
            <a:chExt cx="1599919" cy="1540685"/>
          </a:xfrm>
        </p:grpSpPr>
        <p:sp>
          <p:nvSpPr>
            <p:cNvPr name="Freeform 13" id="13"/>
            <p:cNvSpPr/>
            <p:nvPr/>
          </p:nvSpPr>
          <p:spPr>
            <a:xfrm flipH="false" flipV="false" rot="0">
              <a:off x="0" y="0"/>
              <a:ext cx="1599919" cy="1540685"/>
            </a:xfrm>
            <a:custGeom>
              <a:avLst/>
              <a:gdLst/>
              <a:ahLst/>
              <a:cxnLst/>
              <a:rect r="r" b="b" t="t" l="l"/>
              <a:pathLst>
                <a:path h="1540685" w="1599919">
                  <a:moveTo>
                    <a:pt x="63723" y="0"/>
                  </a:moveTo>
                  <a:lnTo>
                    <a:pt x="1536196" y="0"/>
                  </a:lnTo>
                  <a:cubicBezTo>
                    <a:pt x="1553096" y="0"/>
                    <a:pt x="1569304" y="6714"/>
                    <a:pt x="1581255" y="18664"/>
                  </a:cubicBezTo>
                  <a:cubicBezTo>
                    <a:pt x="1593205" y="30614"/>
                    <a:pt x="1599919" y="46822"/>
                    <a:pt x="1599919" y="63723"/>
                  </a:cubicBezTo>
                  <a:lnTo>
                    <a:pt x="1599919" y="1476962"/>
                  </a:lnTo>
                  <a:cubicBezTo>
                    <a:pt x="1599919" y="1493863"/>
                    <a:pt x="1593205" y="1510071"/>
                    <a:pt x="1581255" y="1522021"/>
                  </a:cubicBezTo>
                  <a:cubicBezTo>
                    <a:pt x="1569304" y="1533971"/>
                    <a:pt x="1553096" y="1540685"/>
                    <a:pt x="1536196" y="1540685"/>
                  </a:cubicBezTo>
                  <a:lnTo>
                    <a:pt x="63723" y="1540685"/>
                  </a:lnTo>
                  <a:cubicBezTo>
                    <a:pt x="46822" y="1540685"/>
                    <a:pt x="30614" y="1533971"/>
                    <a:pt x="18664" y="1522021"/>
                  </a:cubicBezTo>
                  <a:cubicBezTo>
                    <a:pt x="6714" y="1510071"/>
                    <a:pt x="0" y="1493863"/>
                    <a:pt x="0" y="1476962"/>
                  </a:cubicBezTo>
                  <a:lnTo>
                    <a:pt x="0" y="63723"/>
                  </a:lnTo>
                  <a:cubicBezTo>
                    <a:pt x="0" y="46822"/>
                    <a:pt x="6714" y="30614"/>
                    <a:pt x="18664" y="18664"/>
                  </a:cubicBezTo>
                  <a:cubicBezTo>
                    <a:pt x="30614" y="6714"/>
                    <a:pt x="46822" y="0"/>
                    <a:pt x="63723" y="0"/>
                  </a:cubicBezTo>
                  <a:close/>
                </a:path>
              </a:pathLst>
            </a:custGeom>
            <a:solidFill>
              <a:srgbClr val="000000">
                <a:alpha val="40000"/>
              </a:srgbClr>
            </a:solidFill>
          </p:spPr>
        </p:sp>
        <p:sp>
          <p:nvSpPr>
            <p:cNvPr name="TextBox 14" id="14"/>
            <p:cNvSpPr txBox="true"/>
            <p:nvPr/>
          </p:nvSpPr>
          <p:spPr>
            <a:xfrm>
              <a:off x="0" y="-66675"/>
              <a:ext cx="1599919" cy="1607360"/>
            </a:xfrm>
            <a:prstGeom prst="rect">
              <a:avLst/>
            </a:prstGeom>
          </p:spPr>
          <p:txBody>
            <a:bodyPr anchor="ctr" rtlCol="false" tIns="50800" lIns="50800" bIns="50800" rIns="50800"/>
            <a:lstStyle/>
            <a:p>
              <a:pPr algn="ctr">
                <a:lnSpc>
                  <a:spcPts val="3151"/>
                </a:lnSpc>
              </a:pPr>
            </a:p>
          </p:txBody>
        </p:sp>
      </p:grpSp>
      <p:sp>
        <p:nvSpPr>
          <p:cNvPr name="Freeform 15" id="15"/>
          <p:cNvSpPr/>
          <p:nvPr/>
        </p:nvSpPr>
        <p:spPr>
          <a:xfrm flipH="false" flipV="false" rot="0">
            <a:off x="8766719" y="8458510"/>
            <a:ext cx="757439" cy="786571"/>
          </a:xfrm>
          <a:custGeom>
            <a:avLst/>
            <a:gdLst/>
            <a:ahLst/>
            <a:cxnLst/>
            <a:rect r="r" b="b" t="t" l="l"/>
            <a:pathLst>
              <a:path h="786571" w="757439">
                <a:moveTo>
                  <a:pt x="0" y="0"/>
                </a:moveTo>
                <a:lnTo>
                  <a:pt x="757439" y="0"/>
                </a:lnTo>
                <a:lnTo>
                  <a:pt x="757439" y="786571"/>
                </a:lnTo>
                <a:lnTo>
                  <a:pt x="0" y="786571"/>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7171081" y="8458510"/>
            <a:ext cx="757439" cy="786571"/>
          </a:xfrm>
          <a:custGeom>
            <a:avLst/>
            <a:gdLst/>
            <a:ahLst/>
            <a:cxnLst/>
            <a:rect r="r" b="b" t="t" l="l"/>
            <a:pathLst>
              <a:path h="786571" w="757439">
                <a:moveTo>
                  <a:pt x="0" y="0"/>
                </a:moveTo>
                <a:lnTo>
                  <a:pt x="757438" y="0"/>
                </a:lnTo>
                <a:lnTo>
                  <a:pt x="757438" y="786571"/>
                </a:lnTo>
                <a:lnTo>
                  <a:pt x="0" y="786571"/>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358635" y="8471729"/>
            <a:ext cx="757439" cy="786571"/>
          </a:xfrm>
          <a:custGeom>
            <a:avLst/>
            <a:gdLst/>
            <a:ahLst/>
            <a:cxnLst/>
            <a:rect r="r" b="b" t="t" l="l"/>
            <a:pathLst>
              <a:path h="786571" w="757439">
                <a:moveTo>
                  <a:pt x="0" y="0"/>
                </a:moveTo>
                <a:lnTo>
                  <a:pt x="757439" y="0"/>
                </a:lnTo>
                <a:lnTo>
                  <a:pt x="757439" y="786571"/>
                </a:lnTo>
                <a:lnTo>
                  <a:pt x="0" y="786571"/>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7985970" y="3771439"/>
            <a:ext cx="9273330" cy="3444043"/>
          </a:xfrm>
          <a:prstGeom prst="rect">
            <a:avLst/>
          </a:prstGeom>
        </p:spPr>
        <p:txBody>
          <a:bodyPr anchor="t" rtlCol="false" tIns="0" lIns="0" bIns="0" rIns="0">
            <a:spAutoFit/>
          </a:bodyPr>
          <a:lstStyle/>
          <a:p>
            <a:pPr algn="just" marL="469846" indent="-234923" lvl="1">
              <a:lnSpc>
                <a:spcPts val="3046"/>
              </a:lnSpc>
              <a:buFont typeface="Arial"/>
              <a:buChar char="•"/>
            </a:pPr>
            <a:r>
              <a:rPr lang="en-US" sz="2176">
                <a:solidFill>
                  <a:srgbClr val="FFFFFF"/>
                </a:solidFill>
                <a:latin typeface="Poppins"/>
                <a:ea typeface="Poppins"/>
                <a:cs typeface="Poppins"/>
                <a:sym typeface="Poppins"/>
              </a:rPr>
              <a:t>Handled inbound calls/emails from international guests, provided service and issue resolution.</a:t>
            </a:r>
          </a:p>
          <a:p>
            <a:pPr algn="just">
              <a:lnSpc>
                <a:spcPts val="3046"/>
              </a:lnSpc>
            </a:pPr>
          </a:p>
          <a:p>
            <a:pPr algn="just" marL="469846" indent="-234923" lvl="1">
              <a:lnSpc>
                <a:spcPts val="3046"/>
              </a:lnSpc>
              <a:buFont typeface="Arial"/>
              <a:buChar char="•"/>
            </a:pPr>
            <a:r>
              <a:rPr lang="en-US" sz="2176">
                <a:solidFill>
                  <a:srgbClr val="FFFFFF"/>
                </a:solidFill>
                <a:latin typeface="Poppins"/>
                <a:ea typeface="Poppins"/>
                <a:cs typeface="Poppins"/>
                <a:sym typeface="Poppins"/>
              </a:rPr>
              <a:t>Supported sales strategies and developed customer relationships.</a:t>
            </a:r>
          </a:p>
          <a:p>
            <a:pPr algn="just">
              <a:lnSpc>
                <a:spcPts val="3046"/>
              </a:lnSpc>
            </a:pPr>
          </a:p>
          <a:p>
            <a:pPr algn="just" marL="469846" indent="-234923" lvl="1">
              <a:lnSpc>
                <a:spcPts val="3046"/>
              </a:lnSpc>
              <a:buFont typeface="Arial"/>
              <a:buChar char="•"/>
            </a:pPr>
            <a:r>
              <a:rPr lang="en-US" sz="2176">
                <a:solidFill>
                  <a:srgbClr val="FFFFFF"/>
                </a:solidFill>
                <a:latin typeface="Poppins"/>
                <a:ea typeface="Poppins"/>
                <a:cs typeface="Poppins"/>
                <a:sym typeface="Poppins"/>
              </a:rPr>
              <a:t>Maintained professionalism in guest communication and reporting.</a:t>
            </a:r>
          </a:p>
          <a:p>
            <a:pPr algn="just">
              <a:lnSpc>
                <a:spcPts val="3046"/>
              </a:lnSpc>
            </a:pPr>
          </a:p>
        </p:txBody>
      </p:sp>
      <p:sp>
        <p:nvSpPr>
          <p:cNvPr name="Freeform 19" id="19"/>
          <p:cNvSpPr/>
          <p:nvPr/>
        </p:nvSpPr>
        <p:spPr>
          <a:xfrm flipH="false" flipV="false" rot="0">
            <a:off x="11950551" y="8484948"/>
            <a:ext cx="757439" cy="786571"/>
          </a:xfrm>
          <a:custGeom>
            <a:avLst/>
            <a:gdLst/>
            <a:ahLst/>
            <a:cxnLst/>
            <a:rect r="r" b="b" t="t" l="l"/>
            <a:pathLst>
              <a:path h="786571" w="757439">
                <a:moveTo>
                  <a:pt x="0" y="0"/>
                </a:moveTo>
                <a:lnTo>
                  <a:pt x="757439" y="0"/>
                </a:lnTo>
                <a:lnTo>
                  <a:pt x="757439" y="786571"/>
                </a:lnTo>
                <a:lnTo>
                  <a:pt x="0" y="786571"/>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3542467" y="8498167"/>
            <a:ext cx="757439" cy="786571"/>
          </a:xfrm>
          <a:custGeom>
            <a:avLst/>
            <a:gdLst/>
            <a:ahLst/>
            <a:cxnLst/>
            <a:rect r="r" b="b" t="t" l="l"/>
            <a:pathLst>
              <a:path h="786571" w="757439">
                <a:moveTo>
                  <a:pt x="0" y="0"/>
                </a:moveTo>
                <a:lnTo>
                  <a:pt x="757439" y="0"/>
                </a:lnTo>
                <a:lnTo>
                  <a:pt x="757439" y="786571"/>
                </a:lnTo>
                <a:lnTo>
                  <a:pt x="0" y="786571"/>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5134383" y="8511387"/>
            <a:ext cx="757439" cy="786571"/>
          </a:xfrm>
          <a:custGeom>
            <a:avLst/>
            <a:gdLst/>
            <a:ahLst/>
            <a:cxnLst/>
            <a:rect r="r" b="b" t="t" l="l"/>
            <a:pathLst>
              <a:path h="786571" w="757439">
                <a:moveTo>
                  <a:pt x="0" y="0"/>
                </a:moveTo>
                <a:lnTo>
                  <a:pt x="757439" y="0"/>
                </a:lnTo>
                <a:lnTo>
                  <a:pt x="757439" y="786570"/>
                </a:lnTo>
                <a:lnTo>
                  <a:pt x="0" y="78657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5575442" y="8458510"/>
            <a:ext cx="757439" cy="786571"/>
          </a:xfrm>
          <a:custGeom>
            <a:avLst/>
            <a:gdLst/>
            <a:ahLst/>
            <a:cxnLst/>
            <a:rect r="r" b="b" t="t" l="l"/>
            <a:pathLst>
              <a:path h="786571" w="757439">
                <a:moveTo>
                  <a:pt x="0" y="0"/>
                </a:moveTo>
                <a:lnTo>
                  <a:pt x="757439" y="0"/>
                </a:lnTo>
                <a:lnTo>
                  <a:pt x="757439" y="786571"/>
                </a:lnTo>
                <a:lnTo>
                  <a:pt x="0" y="786571"/>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3979804" y="8458510"/>
            <a:ext cx="757439" cy="786571"/>
          </a:xfrm>
          <a:custGeom>
            <a:avLst/>
            <a:gdLst/>
            <a:ahLst/>
            <a:cxnLst/>
            <a:rect r="r" b="b" t="t" l="l"/>
            <a:pathLst>
              <a:path h="786571" w="757439">
                <a:moveTo>
                  <a:pt x="0" y="0"/>
                </a:moveTo>
                <a:lnTo>
                  <a:pt x="757438" y="0"/>
                </a:lnTo>
                <a:lnTo>
                  <a:pt x="757438" y="786571"/>
                </a:lnTo>
                <a:lnTo>
                  <a:pt x="0" y="786571"/>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2384165" y="8458510"/>
            <a:ext cx="757439" cy="786571"/>
          </a:xfrm>
          <a:custGeom>
            <a:avLst/>
            <a:gdLst/>
            <a:ahLst/>
            <a:cxnLst/>
            <a:rect r="r" b="b" t="t" l="l"/>
            <a:pathLst>
              <a:path h="786571" w="757439">
                <a:moveTo>
                  <a:pt x="0" y="0"/>
                </a:moveTo>
                <a:lnTo>
                  <a:pt x="757439" y="0"/>
                </a:lnTo>
                <a:lnTo>
                  <a:pt x="757439" y="786571"/>
                </a:lnTo>
                <a:lnTo>
                  <a:pt x="0" y="786571"/>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grpSp>
        <p:nvGrpSpPr>
          <p:cNvPr name="Group 25" id="25"/>
          <p:cNvGrpSpPr/>
          <p:nvPr/>
        </p:nvGrpSpPr>
        <p:grpSpPr>
          <a:xfrm rot="0">
            <a:off x="875067" y="8243437"/>
            <a:ext cx="8341453" cy="1262205"/>
            <a:chOff x="0" y="0"/>
            <a:chExt cx="2196926" cy="332433"/>
          </a:xfrm>
        </p:grpSpPr>
        <p:sp>
          <p:nvSpPr>
            <p:cNvPr name="Freeform 26" id="26"/>
            <p:cNvSpPr/>
            <p:nvPr/>
          </p:nvSpPr>
          <p:spPr>
            <a:xfrm flipH="false" flipV="false" rot="0">
              <a:off x="0" y="0"/>
              <a:ext cx="2196926" cy="332433"/>
            </a:xfrm>
            <a:custGeom>
              <a:avLst/>
              <a:gdLst/>
              <a:ahLst/>
              <a:cxnLst/>
              <a:rect r="r" b="b" t="t" l="l"/>
              <a:pathLst>
                <a:path h="332433" w="2196926">
                  <a:moveTo>
                    <a:pt x="0" y="0"/>
                  </a:moveTo>
                  <a:lnTo>
                    <a:pt x="2196926" y="0"/>
                  </a:lnTo>
                  <a:lnTo>
                    <a:pt x="2196926" y="332433"/>
                  </a:lnTo>
                  <a:lnTo>
                    <a:pt x="0" y="332433"/>
                  </a:lnTo>
                  <a:close/>
                </a:path>
              </a:pathLst>
            </a:custGeom>
            <a:gradFill rotWithShape="true">
              <a:gsLst>
                <a:gs pos="0">
                  <a:srgbClr val="000000">
                    <a:alpha val="100000"/>
                  </a:srgbClr>
                </a:gs>
                <a:gs pos="100000">
                  <a:srgbClr val="000000">
                    <a:alpha val="0"/>
                  </a:srgbClr>
                </a:gs>
              </a:gsLst>
              <a:lin ang="0"/>
            </a:gradFill>
          </p:spPr>
        </p:sp>
        <p:sp>
          <p:nvSpPr>
            <p:cNvPr name="TextBox 27" id="27"/>
            <p:cNvSpPr txBox="true"/>
            <p:nvPr/>
          </p:nvSpPr>
          <p:spPr>
            <a:xfrm>
              <a:off x="0" y="-66675"/>
              <a:ext cx="2196926" cy="399108"/>
            </a:xfrm>
            <a:prstGeom prst="rect">
              <a:avLst/>
            </a:prstGeom>
          </p:spPr>
          <p:txBody>
            <a:bodyPr anchor="ctr" rtlCol="false" tIns="50800" lIns="50800" bIns="50800" rIns="50800"/>
            <a:lstStyle/>
            <a:p>
              <a:pPr algn="ctr">
                <a:lnSpc>
                  <a:spcPts val="3151"/>
                </a:lnSpc>
              </a:pPr>
            </a:p>
          </p:txBody>
        </p:sp>
      </p:grpSp>
      <p:sp>
        <p:nvSpPr>
          <p:cNvPr name="TextBox 28" id="28"/>
          <p:cNvSpPr txBox="true"/>
          <p:nvPr/>
        </p:nvSpPr>
        <p:spPr>
          <a:xfrm rot="0">
            <a:off x="7985970" y="2543904"/>
            <a:ext cx="8916392" cy="950686"/>
          </a:xfrm>
          <a:prstGeom prst="rect">
            <a:avLst/>
          </a:prstGeom>
        </p:spPr>
        <p:txBody>
          <a:bodyPr anchor="t" rtlCol="false" tIns="0" lIns="0" bIns="0" rIns="0">
            <a:spAutoFit/>
          </a:bodyPr>
          <a:lstStyle/>
          <a:p>
            <a:pPr algn="l">
              <a:lnSpc>
                <a:spcPts val="3568"/>
              </a:lnSpc>
            </a:pPr>
            <a:r>
              <a:rPr lang="en-US" sz="3498" spc="-157" b="true">
                <a:solidFill>
                  <a:srgbClr val="FFFFFF"/>
                </a:solidFill>
                <a:latin typeface="Poppins Semi-Bold"/>
                <a:ea typeface="Poppins Semi-Bold"/>
                <a:cs typeface="Poppins Semi-Bold"/>
                <a:sym typeface="Poppins Semi-Bold"/>
              </a:rPr>
              <a:t>International Sales Coordinator – Radisson Hotels Group – Jun 2024 – Apr 2025</a:t>
            </a:r>
          </a:p>
        </p:txBody>
      </p:sp>
      <p:grpSp>
        <p:nvGrpSpPr>
          <p:cNvPr name="Group 29" id="29"/>
          <p:cNvGrpSpPr/>
          <p:nvPr/>
        </p:nvGrpSpPr>
        <p:grpSpPr>
          <a:xfrm rot="0">
            <a:off x="9216521" y="8224387"/>
            <a:ext cx="8340014" cy="1262205"/>
            <a:chOff x="0" y="0"/>
            <a:chExt cx="2196547" cy="332433"/>
          </a:xfrm>
        </p:grpSpPr>
        <p:sp>
          <p:nvSpPr>
            <p:cNvPr name="Freeform 30" id="30"/>
            <p:cNvSpPr/>
            <p:nvPr/>
          </p:nvSpPr>
          <p:spPr>
            <a:xfrm flipH="false" flipV="false" rot="0">
              <a:off x="0" y="0"/>
              <a:ext cx="2196547" cy="332433"/>
            </a:xfrm>
            <a:custGeom>
              <a:avLst/>
              <a:gdLst/>
              <a:ahLst/>
              <a:cxnLst/>
              <a:rect r="r" b="b" t="t" l="l"/>
              <a:pathLst>
                <a:path h="332433" w="2196547">
                  <a:moveTo>
                    <a:pt x="0" y="0"/>
                  </a:moveTo>
                  <a:lnTo>
                    <a:pt x="2196547" y="0"/>
                  </a:lnTo>
                  <a:lnTo>
                    <a:pt x="2196547" y="332433"/>
                  </a:lnTo>
                  <a:lnTo>
                    <a:pt x="0" y="332433"/>
                  </a:lnTo>
                  <a:close/>
                </a:path>
              </a:pathLst>
            </a:custGeom>
            <a:gradFill rotWithShape="true">
              <a:gsLst>
                <a:gs pos="0">
                  <a:srgbClr val="000000">
                    <a:alpha val="0"/>
                  </a:srgbClr>
                </a:gs>
                <a:gs pos="100000">
                  <a:srgbClr val="000000">
                    <a:alpha val="100000"/>
                  </a:srgbClr>
                </a:gs>
              </a:gsLst>
              <a:lin ang="0"/>
            </a:gradFill>
          </p:spPr>
        </p:sp>
        <p:sp>
          <p:nvSpPr>
            <p:cNvPr name="TextBox 31" id="31"/>
            <p:cNvSpPr txBox="true"/>
            <p:nvPr/>
          </p:nvSpPr>
          <p:spPr>
            <a:xfrm>
              <a:off x="0" y="-66675"/>
              <a:ext cx="2196547" cy="399108"/>
            </a:xfrm>
            <a:prstGeom prst="rect">
              <a:avLst/>
            </a:prstGeom>
          </p:spPr>
          <p:txBody>
            <a:bodyPr anchor="ctr" rtlCol="false" tIns="50800" lIns="50800" bIns="50800" rIns="50800"/>
            <a:lstStyle/>
            <a:p>
              <a:pPr algn="ctr">
                <a:lnSpc>
                  <a:spcPts val="3151"/>
                </a:lnSpc>
              </a:pPr>
            </a:p>
          </p:txBody>
        </p:sp>
      </p:grpSp>
      <p:grpSp>
        <p:nvGrpSpPr>
          <p:cNvPr name="Group 32" id="32"/>
          <p:cNvGrpSpPr/>
          <p:nvPr/>
        </p:nvGrpSpPr>
        <p:grpSpPr>
          <a:xfrm rot="0">
            <a:off x="11540954" y="789676"/>
            <a:ext cx="1605083" cy="682116"/>
            <a:chOff x="0" y="0"/>
            <a:chExt cx="2140111" cy="909488"/>
          </a:xfrm>
        </p:grpSpPr>
        <p:grpSp>
          <p:nvGrpSpPr>
            <p:cNvPr name="Group 33" id="33"/>
            <p:cNvGrpSpPr/>
            <p:nvPr/>
          </p:nvGrpSpPr>
          <p:grpSpPr>
            <a:xfrm rot="0">
              <a:off x="0" y="0"/>
              <a:ext cx="2140111" cy="773614"/>
              <a:chOff x="0" y="0"/>
              <a:chExt cx="422738" cy="152813"/>
            </a:xfrm>
          </p:grpSpPr>
          <p:sp>
            <p:nvSpPr>
              <p:cNvPr name="Freeform 34" id="34"/>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35" id="35"/>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grpSp>
          <p:nvGrpSpPr>
            <p:cNvPr name="Group 36" id="36"/>
            <p:cNvGrpSpPr/>
            <p:nvPr/>
          </p:nvGrpSpPr>
          <p:grpSpPr>
            <a:xfrm rot="0">
              <a:off x="1714069" y="483446"/>
              <a:ext cx="426042" cy="42604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name="TextBox 38" id="38"/>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39" id="39"/>
            <p:cNvSpPr txBox="true"/>
            <p:nvPr/>
          </p:nvSpPr>
          <p:spPr>
            <a:xfrm rot="0">
              <a:off x="1852807" y="511699"/>
              <a:ext cx="148566" cy="331399"/>
            </a:xfrm>
            <a:prstGeom prst="rect">
              <a:avLst/>
            </a:prstGeom>
          </p:spPr>
          <p:txBody>
            <a:bodyPr anchor="t" rtlCol="false" tIns="0" lIns="0" bIns="0" rIns="0">
              <a:spAutoFit/>
            </a:bodyPr>
            <a:lstStyle/>
            <a:p>
              <a:pPr algn="ctr">
                <a:lnSpc>
                  <a:spcPts val="2050"/>
                </a:lnSpc>
              </a:pPr>
              <a:r>
                <a:rPr lang="en-US" sz="1464">
                  <a:solidFill>
                    <a:srgbClr val="FFFFFF"/>
                  </a:solidFill>
                  <a:latin typeface="Poppins"/>
                  <a:ea typeface="Poppins"/>
                  <a:cs typeface="Poppins"/>
                  <a:sym typeface="Poppins"/>
                </a:rPr>
                <a:t>2</a:t>
              </a:r>
            </a:p>
          </p:txBody>
        </p:sp>
      </p:grpSp>
      <p:sp>
        <p:nvSpPr>
          <p:cNvPr name="TextBox 40" id="40"/>
          <p:cNvSpPr txBox="true"/>
          <p:nvPr/>
        </p:nvSpPr>
        <p:spPr>
          <a:xfrm rot="0">
            <a:off x="16023566"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Projects</a:t>
            </a:r>
          </a:p>
        </p:txBody>
      </p:sp>
      <p:sp>
        <p:nvSpPr>
          <p:cNvPr name="TextBox 41" id="41"/>
          <p:cNvSpPr txBox="true"/>
          <p:nvPr/>
        </p:nvSpPr>
        <p:spPr>
          <a:xfrm rot="0">
            <a:off x="7514131" y="850117"/>
            <a:ext cx="895829" cy="409568"/>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42" id="42"/>
          <p:cNvSpPr txBox="true"/>
          <p:nvPr/>
        </p:nvSpPr>
        <p:spPr>
          <a:xfrm rot="0">
            <a:off x="9702860" y="843860"/>
            <a:ext cx="909559"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43" id="43"/>
          <p:cNvSpPr txBox="true"/>
          <p:nvPr/>
        </p:nvSpPr>
        <p:spPr>
          <a:xfrm rot="0">
            <a:off x="11905319" y="843860"/>
            <a:ext cx="851144"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Work</a:t>
            </a:r>
          </a:p>
        </p:txBody>
      </p:sp>
      <p:sp>
        <p:nvSpPr>
          <p:cNvPr name="TextBox 44" id="44"/>
          <p:cNvSpPr txBox="true"/>
          <p:nvPr/>
        </p:nvSpPr>
        <p:spPr>
          <a:xfrm rot="0">
            <a:off x="13960653" y="843860"/>
            <a:ext cx="768142"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404554" y="1986280"/>
            <a:ext cx="9172784" cy="5482919"/>
            <a:chOff x="0" y="0"/>
            <a:chExt cx="2415877" cy="1444061"/>
          </a:xfrm>
        </p:grpSpPr>
        <p:sp>
          <p:nvSpPr>
            <p:cNvPr name="Freeform 4" id="4"/>
            <p:cNvSpPr/>
            <p:nvPr/>
          </p:nvSpPr>
          <p:spPr>
            <a:xfrm flipH="false" flipV="false" rot="0">
              <a:off x="0" y="0"/>
              <a:ext cx="2415877" cy="1444061"/>
            </a:xfrm>
            <a:custGeom>
              <a:avLst/>
              <a:gdLst/>
              <a:ahLst/>
              <a:cxnLst/>
              <a:rect r="r" b="b" t="t" l="l"/>
              <a:pathLst>
                <a:path h="1444061" w="2415877">
                  <a:moveTo>
                    <a:pt x="47265" y="0"/>
                  </a:moveTo>
                  <a:lnTo>
                    <a:pt x="2368613" y="0"/>
                  </a:lnTo>
                  <a:cubicBezTo>
                    <a:pt x="2381148" y="0"/>
                    <a:pt x="2393170" y="4980"/>
                    <a:pt x="2402034" y="13843"/>
                  </a:cubicBezTo>
                  <a:cubicBezTo>
                    <a:pt x="2410898" y="22707"/>
                    <a:pt x="2415877" y="34729"/>
                    <a:pt x="2415877" y="47265"/>
                  </a:cubicBezTo>
                  <a:lnTo>
                    <a:pt x="2415877" y="1396797"/>
                  </a:lnTo>
                  <a:cubicBezTo>
                    <a:pt x="2415877" y="1409332"/>
                    <a:pt x="2410898" y="1421354"/>
                    <a:pt x="2402034" y="1430218"/>
                  </a:cubicBezTo>
                  <a:cubicBezTo>
                    <a:pt x="2393170" y="1439081"/>
                    <a:pt x="2381148" y="1444061"/>
                    <a:pt x="2368613" y="1444061"/>
                  </a:cubicBezTo>
                  <a:lnTo>
                    <a:pt x="47265" y="1444061"/>
                  </a:lnTo>
                  <a:cubicBezTo>
                    <a:pt x="34729" y="1444061"/>
                    <a:pt x="22707" y="1439081"/>
                    <a:pt x="13843" y="1430218"/>
                  </a:cubicBezTo>
                  <a:cubicBezTo>
                    <a:pt x="4980" y="1421354"/>
                    <a:pt x="0" y="1409332"/>
                    <a:pt x="0" y="1396797"/>
                  </a:cubicBezTo>
                  <a:lnTo>
                    <a:pt x="0" y="47265"/>
                  </a:lnTo>
                  <a:cubicBezTo>
                    <a:pt x="0" y="34729"/>
                    <a:pt x="4980" y="22707"/>
                    <a:pt x="13843" y="13843"/>
                  </a:cubicBezTo>
                  <a:cubicBezTo>
                    <a:pt x="22707" y="4980"/>
                    <a:pt x="34729" y="0"/>
                    <a:pt x="47265" y="0"/>
                  </a:cubicBezTo>
                  <a:close/>
                </a:path>
              </a:pathLst>
            </a:custGeom>
            <a:gradFill rotWithShape="true">
              <a:gsLst>
                <a:gs pos="0">
                  <a:srgbClr val="000000">
                    <a:alpha val="78000"/>
                  </a:srgbClr>
                </a:gs>
                <a:gs pos="100000">
                  <a:srgbClr val="DDDDDD">
                    <a:alpha val="14820"/>
                  </a:srgbClr>
                </a:gs>
              </a:gsLst>
              <a:lin ang="2700000"/>
            </a:gradFill>
          </p:spPr>
        </p:sp>
        <p:sp>
          <p:nvSpPr>
            <p:cNvPr name="TextBox 5" id="5"/>
            <p:cNvSpPr txBox="true"/>
            <p:nvPr/>
          </p:nvSpPr>
          <p:spPr>
            <a:xfrm>
              <a:off x="0" y="-66675"/>
              <a:ext cx="2415877" cy="1510736"/>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8404554" y="7659252"/>
            <a:ext cx="9172784" cy="1850747"/>
            <a:chOff x="0" y="0"/>
            <a:chExt cx="2415877" cy="487440"/>
          </a:xfrm>
        </p:grpSpPr>
        <p:sp>
          <p:nvSpPr>
            <p:cNvPr name="Freeform 7" id="7"/>
            <p:cNvSpPr/>
            <p:nvPr/>
          </p:nvSpPr>
          <p:spPr>
            <a:xfrm flipH="false" flipV="false" rot="0">
              <a:off x="0" y="0"/>
              <a:ext cx="2415877" cy="487440"/>
            </a:xfrm>
            <a:custGeom>
              <a:avLst/>
              <a:gdLst/>
              <a:ahLst/>
              <a:cxnLst/>
              <a:rect r="r" b="b" t="t" l="l"/>
              <a:pathLst>
                <a:path h="487440" w="2415877">
                  <a:moveTo>
                    <a:pt x="47265" y="0"/>
                  </a:moveTo>
                  <a:lnTo>
                    <a:pt x="2368613" y="0"/>
                  </a:lnTo>
                  <a:cubicBezTo>
                    <a:pt x="2381148" y="0"/>
                    <a:pt x="2393170" y="4980"/>
                    <a:pt x="2402034" y="13843"/>
                  </a:cubicBezTo>
                  <a:cubicBezTo>
                    <a:pt x="2410898" y="22707"/>
                    <a:pt x="2415877" y="34729"/>
                    <a:pt x="2415877" y="47265"/>
                  </a:cubicBezTo>
                  <a:lnTo>
                    <a:pt x="2415877" y="440175"/>
                  </a:lnTo>
                  <a:cubicBezTo>
                    <a:pt x="2415877" y="452710"/>
                    <a:pt x="2410898" y="464732"/>
                    <a:pt x="2402034" y="473596"/>
                  </a:cubicBezTo>
                  <a:cubicBezTo>
                    <a:pt x="2393170" y="482460"/>
                    <a:pt x="2381148" y="487440"/>
                    <a:pt x="2368613" y="487440"/>
                  </a:cubicBezTo>
                  <a:lnTo>
                    <a:pt x="47265" y="487440"/>
                  </a:lnTo>
                  <a:cubicBezTo>
                    <a:pt x="34729" y="487440"/>
                    <a:pt x="22707" y="482460"/>
                    <a:pt x="13843" y="473596"/>
                  </a:cubicBezTo>
                  <a:cubicBezTo>
                    <a:pt x="4980" y="464732"/>
                    <a:pt x="0" y="452710"/>
                    <a:pt x="0" y="440175"/>
                  </a:cubicBezTo>
                  <a:lnTo>
                    <a:pt x="0" y="47265"/>
                  </a:lnTo>
                  <a:cubicBezTo>
                    <a:pt x="0" y="34729"/>
                    <a:pt x="4980" y="22707"/>
                    <a:pt x="13843" y="13843"/>
                  </a:cubicBezTo>
                  <a:cubicBezTo>
                    <a:pt x="22707" y="4980"/>
                    <a:pt x="34729" y="0"/>
                    <a:pt x="47265" y="0"/>
                  </a:cubicBezTo>
                  <a:close/>
                </a:path>
              </a:pathLst>
            </a:custGeom>
            <a:gradFill rotWithShape="true">
              <a:gsLst>
                <a:gs pos="0">
                  <a:srgbClr val="000000">
                    <a:alpha val="78000"/>
                  </a:srgbClr>
                </a:gs>
                <a:gs pos="100000">
                  <a:srgbClr val="DDDDDD">
                    <a:alpha val="14820"/>
                  </a:srgbClr>
                </a:gs>
              </a:gsLst>
              <a:lin ang="2700000"/>
            </a:gradFill>
          </p:spPr>
        </p:sp>
        <p:sp>
          <p:nvSpPr>
            <p:cNvPr name="TextBox 8" id="8"/>
            <p:cNvSpPr txBox="true"/>
            <p:nvPr/>
          </p:nvSpPr>
          <p:spPr>
            <a:xfrm>
              <a:off x="0" y="-66675"/>
              <a:ext cx="2415877" cy="554115"/>
            </a:xfrm>
            <a:prstGeom prst="rect">
              <a:avLst/>
            </a:prstGeom>
          </p:spPr>
          <p:txBody>
            <a:bodyPr anchor="ctr" rtlCol="false" tIns="50800" lIns="50800" bIns="50800" rIns="50800"/>
            <a:lstStyle/>
            <a:p>
              <a:pPr algn="ctr">
                <a:lnSpc>
                  <a:spcPts val="3151"/>
                </a:lnSpc>
              </a:pPr>
            </a:p>
          </p:txBody>
        </p:sp>
      </p:grpSp>
      <p:grpSp>
        <p:nvGrpSpPr>
          <p:cNvPr name="Group 9" id="9"/>
          <p:cNvGrpSpPr/>
          <p:nvPr/>
        </p:nvGrpSpPr>
        <p:grpSpPr>
          <a:xfrm rot="0">
            <a:off x="330617" y="6175885"/>
            <a:ext cx="7661929" cy="3334114"/>
            <a:chOff x="0" y="0"/>
            <a:chExt cx="1187033" cy="516542"/>
          </a:xfrm>
        </p:grpSpPr>
        <p:sp>
          <p:nvSpPr>
            <p:cNvPr name="Freeform 10" id="10"/>
            <p:cNvSpPr/>
            <p:nvPr/>
          </p:nvSpPr>
          <p:spPr>
            <a:xfrm flipH="false" flipV="false" rot="0">
              <a:off x="0" y="0"/>
              <a:ext cx="1187033" cy="516542"/>
            </a:xfrm>
            <a:custGeom>
              <a:avLst/>
              <a:gdLst/>
              <a:ahLst/>
              <a:cxnLst/>
              <a:rect r="r" b="b" t="t" l="l"/>
              <a:pathLst>
                <a:path h="516542" w="1187033">
                  <a:moveTo>
                    <a:pt x="56585" y="0"/>
                  </a:moveTo>
                  <a:lnTo>
                    <a:pt x="1130449" y="0"/>
                  </a:lnTo>
                  <a:cubicBezTo>
                    <a:pt x="1161699" y="0"/>
                    <a:pt x="1187033" y="25334"/>
                    <a:pt x="1187033" y="56585"/>
                  </a:cubicBezTo>
                  <a:lnTo>
                    <a:pt x="1187033" y="459957"/>
                  </a:lnTo>
                  <a:cubicBezTo>
                    <a:pt x="1187033" y="474964"/>
                    <a:pt x="1181072" y="489357"/>
                    <a:pt x="1170460" y="499968"/>
                  </a:cubicBezTo>
                  <a:cubicBezTo>
                    <a:pt x="1159848" y="510580"/>
                    <a:pt x="1145456" y="516542"/>
                    <a:pt x="1130449" y="516542"/>
                  </a:cubicBezTo>
                  <a:lnTo>
                    <a:pt x="56585" y="516542"/>
                  </a:lnTo>
                  <a:cubicBezTo>
                    <a:pt x="41577" y="516542"/>
                    <a:pt x="27185" y="510580"/>
                    <a:pt x="16573" y="499968"/>
                  </a:cubicBezTo>
                  <a:cubicBezTo>
                    <a:pt x="5962" y="489357"/>
                    <a:pt x="0" y="474964"/>
                    <a:pt x="0" y="459957"/>
                  </a:cubicBezTo>
                  <a:lnTo>
                    <a:pt x="0" y="56585"/>
                  </a:lnTo>
                  <a:cubicBezTo>
                    <a:pt x="0" y="41577"/>
                    <a:pt x="5962" y="27185"/>
                    <a:pt x="16573" y="16573"/>
                  </a:cubicBezTo>
                  <a:cubicBezTo>
                    <a:pt x="27185" y="5962"/>
                    <a:pt x="41577" y="0"/>
                    <a:pt x="56585" y="0"/>
                  </a:cubicBezTo>
                  <a:close/>
                </a:path>
              </a:pathLst>
            </a:custGeom>
            <a:blipFill>
              <a:blip r:embed="rId3"/>
              <a:stretch>
                <a:fillRect l="0" t="-26553" r="0" b="-26553"/>
              </a:stretch>
            </a:blipFill>
          </p:spPr>
        </p:sp>
      </p:grpSp>
      <p:grpSp>
        <p:nvGrpSpPr>
          <p:cNvPr name="Group 11" id="11"/>
          <p:cNvGrpSpPr/>
          <p:nvPr/>
        </p:nvGrpSpPr>
        <p:grpSpPr>
          <a:xfrm rot="0">
            <a:off x="330617" y="1986280"/>
            <a:ext cx="7661929" cy="3970069"/>
            <a:chOff x="0" y="0"/>
            <a:chExt cx="1187033" cy="615068"/>
          </a:xfrm>
        </p:grpSpPr>
        <p:sp>
          <p:nvSpPr>
            <p:cNvPr name="Freeform 12" id="12"/>
            <p:cNvSpPr/>
            <p:nvPr/>
          </p:nvSpPr>
          <p:spPr>
            <a:xfrm flipH="false" flipV="false" rot="0">
              <a:off x="0" y="0"/>
              <a:ext cx="1187033" cy="615068"/>
            </a:xfrm>
            <a:custGeom>
              <a:avLst/>
              <a:gdLst/>
              <a:ahLst/>
              <a:cxnLst/>
              <a:rect r="r" b="b" t="t" l="l"/>
              <a:pathLst>
                <a:path h="615068" w="1187033">
                  <a:moveTo>
                    <a:pt x="50522" y="0"/>
                  </a:moveTo>
                  <a:lnTo>
                    <a:pt x="1136511" y="0"/>
                  </a:lnTo>
                  <a:cubicBezTo>
                    <a:pt x="1164414" y="0"/>
                    <a:pt x="1187033" y="22619"/>
                    <a:pt x="1187033" y="50522"/>
                  </a:cubicBezTo>
                  <a:lnTo>
                    <a:pt x="1187033" y="564546"/>
                  </a:lnTo>
                  <a:cubicBezTo>
                    <a:pt x="1187033" y="592448"/>
                    <a:pt x="1164414" y="615068"/>
                    <a:pt x="1136511" y="615068"/>
                  </a:cubicBezTo>
                  <a:lnTo>
                    <a:pt x="50522" y="615068"/>
                  </a:lnTo>
                  <a:cubicBezTo>
                    <a:pt x="22619" y="615068"/>
                    <a:pt x="0" y="592448"/>
                    <a:pt x="0" y="564546"/>
                  </a:cubicBezTo>
                  <a:lnTo>
                    <a:pt x="0" y="50522"/>
                  </a:lnTo>
                  <a:cubicBezTo>
                    <a:pt x="0" y="22619"/>
                    <a:pt x="22619" y="0"/>
                    <a:pt x="50522" y="0"/>
                  </a:cubicBezTo>
                  <a:close/>
                </a:path>
              </a:pathLst>
            </a:custGeom>
            <a:blipFill>
              <a:blip r:embed="rId4"/>
              <a:stretch>
                <a:fillRect l="0" t="-14290" r="0" b="-14290"/>
              </a:stretch>
            </a:blipFill>
          </p:spPr>
        </p:sp>
      </p:grpSp>
      <p:grpSp>
        <p:nvGrpSpPr>
          <p:cNvPr name="Group 13" id="13"/>
          <p:cNvGrpSpPr/>
          <p:nvPr/>
        </p:nvGrpSpPr>
        <p:grpSpPr>
          <a:xfrm rot="0">
            <a:off x="330617" y="1988237"/>
            <a:ext cx="7661929" cy="3970069"/>
            <a:chOff x="0" y="0"/>
            <a:chExt cx="2017957" cy="1045615"/>
          </a:xfrm>
        </p:grpSpPr>
        <p:sp>
          <p:nvSpPr>
            <p:cNvPr name="Freeform 14" id="14"/>
            <p:cNvSpPr/>
            <p:nvPr/>
          </p:nvSpPr>
          <p:spPr>
            <a:xfrm flipH="false" flipV="false" rot="0">
              <a:off x="0" y="0"/>
              <a:ext cx="2017957" cy="1045615"/>
            </a:xfrm>
            <a:custGeom>
              <a:avLst/>
              <a:gdLst/>
              <a:ahLst/>
              <a:cxnLst/>
              <a:rect r="r" b="b" t="t" l="l"/>
              <a:pathLst>
                <a:path h="1045615" w="2017957">
                  <a:moveTo>
                    <a:pt x="50522" y="0"/>
                  </a:moveTo>
                  <a:lnTo>
                    <a:pt x="1967435" y="0"/>
                  </a:lnTo>
                  <a:cubicBezTo>
                    <a:pt x="1995337" y="0"/>
                    <a:pt x="2017957" y="22619"/>
                    <a:pt x="2017957" y="50522"/>
                  </a:cubicBezTo>
                  <a:lnTo>
                    <a:pt x="2017957" y="995093"/>
                  </a:lnTo>
                  <a:cubicBezTo>
                    <a:pt x="2017957" y="1022996"/>
                    <a:pt x="1995337" y="1045615"/>
                    <a:pt x="1967435" y="1045615"/>
                  </a:cubicBezTo>
                  <a:lnTo>
                    <a:pt x="50522" y="1045615"/>
                  </a:lnTo>
                  <a:cubicBezTo>
                    <a:pt x="22619" y="1045615"/>
                    <a:pt x="0" y="1022996"/>
                    <a:pt x="0" y="995093"/>
                  </a:cubicBezTo>
                  <a:lnTo>
                    <a:pt x="0" y="50522"/>
                  </a:lnTo>
                  <a:cubicBezTo>
                    <a:pt x="0" y="22619"/>
                    <a:pt x="22619" y="0"/>
                    <a:pt x="50522" y="0"/>
                  </a:cubicBezTo>
                  <a:close/>
                </a:path>
              </a:pathLst>
            </a:custGeom>
            <a:solidFill>
              <a:srgbClr val="000000">
                <a:alpha val="29804"/>
              </a:srgbClr>
            </a:solidFill>
          </p:spPr>
        </p:sp>
        <p:sp>
          <p:nvSpPr>
            <p:cNvPr name="TextBox 15" id="15"/>
            <p:cNvSpPr txBox="true"/>
            <p:nvPr/>
          </p:nvSpPr>
          <p:spPr>
            <a:xfrm>
              <a:off x="0" y="-66675"/>
              <a:ext cx="2017957" cy="1112290"/>
            </a:xfrm>
            <a:prstGeom prst="rect">
              <a:avLst/>
            </a:prstGeom>
          </p:spPr>
          <p:txBody>
            <a:bodyPr anchor="ctr" rtlCol="false" tIns="50800" lIns="50800" bIns="50800" rIns="50800"/>
            <a:lstStyle/>
            <a:p>
              <a:pPr algn="ctr">
                <a:lnSpc>
                  <a:spcPts val="3151"/>
                </a:lnSpc>
              </a:pPr>
            </a:p>
          </p:txBody>
        </p:sp>
      </p:grpSp>
      <p:grpSp>
        <p:nvGrpSpPr>
          <p:cNvPr name="Group 16" id="16"/>
          <p:cNvGrpSpPr/>
          <p:nvPr/>
        </p:nvGrpSpPr>
        <p:grpSpPr>
          <a:xfrm rot="0">
            <a:off x="330617" y="6176604"/>
            <a:ext cx="7661929" cy="3333395"/>
            <a:chOff x="0" y="0"/>
            <a:chExt cx="2017957" cy="877931"/>
          </a:xfrm>
        </p:grpSpPr>
        <p:sp>
          <p:nvSpPr>
            <p:cNvPr name="Freeform 17" id="17"/>
            <p:cNvSpPr/>
            <p:nvPr/>
          </p:nvSpPr>
          <p:spPr>
            <a:xfrm flipH="false" flipV="false" rot="0">
              <a:off x="0" y="0"/>
              <a:ext cx="2017957" cy="877931"/>
            </a:xfrm>
            <a:custGeom>
              <a:avLst/>
              <a:gdLst/>
              <a:ahLst/>
              <a:cxnLst/>
              <a:rect r="r" b="b" t="t" l="l"/>
              <a:pathLst>
                <a:path h="877931" w="2017957">
                  <a:moveTo>
                    <a:pt x="50522" y="0"/>
                  </a:moveTo>
                  <a:lnTo>
                    <a:pt x="1967435" y="0"/>
                  </a:lnTo>
                  <a:cubicBezTo>
                    <a:pt x="1995337" y="0"/>
                    <a:pt x="2017957" y="22619"/>
                    <a:pt x="2017957" y="50522"/>
                  </a:cubicBezTo>
                  <a:lnTo>
                    <a:pt x="2017957" y="827409"/>
                  </a:lnTo>
                  <a:cubicBezTo>
                    <a:pt x="2017957" y="855312"/>
                    <a:pt x="1995337" y="877931"/>
                    <a:pt x="1967435" y="877931"/>
                  </a:cubicBezTo>
                  <a:lnTo>
                    <a:pt x="50522" y="877931"/>
                  </a:lnTo>
                  <a:cubicBezTo>
                    <a:pt x="22619" y="877931"/>
                    <a:pt x="0" y="855312"/>
                    <a:pt x="0" y="827409"/>
                  </a:cubicBezTo>
                  <a:lnTo>
                    <a:pt x="0" y="50522"/>
                  </a:lnTo>
                  <a:cubicBezTo>
                    <a:pt x="0" y="22619"/>
                    <a:pt x="22619" y="0"/>
                    <a:pt x="50522" y="0"/>
                  </a:cubicBezTo>
                  <a:close/>
                </a:path>
              </a:pathLst>
            </a:custGeom>
            <a:solidFill>
              <a:srgbClr val="000000">
                <a:alpha val="29804"/>
              </a:srgbClr>
            </a:solidFill>
          </p:spPr>
        </p:sp>
        <p:sp>
          <p:nvSpPr>
            <p:cNvPr name="TextBox 18" id="18"/>
            <p:cNvSpPr txBox="true"/>
            <p:nvPr/>
          </p:nvSpPr>
          <p:spPr>
            <a:xfrm>
              <a:off x="0" y="-66675"/>
              <a:ext cx="2017957" cy="944606"/>
            </a:xfrm>
            <a:prstGeom prst="rect">
              <a:avLst/>
            </a:prstGeom>
          </p:spPr>
          <p:txBody>
            <a:bodyPr anchor="ctr" rtlCol="false" tIns="50800" lIns="50800" bIns="50800" rIns="50800"/>
            <a:lstStyle/>
            <a:p>
              <a:pPr algn="ctr">
                <a:lnSpc>
                  <a:spcPts val="3151"/>
                </a:lnSpc>
              </a:pPr>
            </a:p>
          </p:txBody>
        </p:sp>
      </p:grpSp>
      <p:sp>
        <p:nvSpPr>
          <p:cNvPr name="Freeform 19" id="19"/>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9469622" y="8197269"/>
            <a:ext cx="3711196" cy="774712"/>
          </a:xfrm>
          <a:custGeom>
            <a:avLst/>
            <a:gdLst/>
            <a:ahLst/>
            <a:cxnLst/>
            <a:rect r="r" b="b" t="t" l="l"/>
            <a:pathLst>
              <a:path h="774712" w="3711196">
                <a:moveTo>
                  <a:pt x="0" y="0"/>
                </a:moveTo>
                <a:lnTo>
                  <a:pt x="3711197" y="0"/>
                </a:lnTo>
                <a:lnTo>
                  <a:pt x="3711197" y="774712"/>
                </a:lnTo>
                <a:lnTo>
                  <a:pt x="0" y="774712"/>
                </a:lnTo>
                <a:lnTo>
                  <a:pt x="0" y="0"/>
                </a:lnTo>
                <a:close/>
              </a:path>
            </a:pathLst>
          </a:custGeom>
          <a:blipFill>
            <a:blip r:embed="rId7"/>
            <a:stretch>
              <a:fillRect l="0" t="0" r="0" b="0"/>
            </a:stretch>
          </a:blipFill>
        </p:spPr>
      </p:sp>
      <p:sp>
        <p:nvSpPr>
          <p:cNvPr name="Freeform 21" id="21"/>
          <p:cNvSpPr/>
          <p:nvPr/>
        </p:nvSpPr>
        <p:spPr>
          <a:xfrm flipH="false" flipV="false" rot="0">
            <a:off x="13987602" y="8100205"/>
            <a:ext cx="2524667" cy="968841"/>
          </a:xfrm>
          <a:custGeom>
            <a:avLst/>
            <a:gdLst/>
            <a:ahLst/>
            <a:cxnLst/>
            <a:rect r="r" b="b" t="t" l="l"/>
            <a:pathLst>
              <a:path h="968841" w="2524667">
                <a:moveTo>
                  <a:pt x="0" y="0"/>
                </a:moveTo>
                <a:lnTo>
                  <a:pt x="2524667" y="0"/>
                </a:lnTo>
                <a:lnTo>
                  <a:pt x="2524667" y="968841"/>
                </a:lnTo>
                <a:lnTo>
                  <a:pt x="0" y="968841"/>
                </a:lnTo>
                <a:lnTo>
                  <a:pt x="0" y="0"/>
                </a:lnTo>
                <a:close/>
              </a:path>
            </a:pathLst>
          </a:custGeom>
          <a:blipFill>
            <a:blip r:embed="rId8"/>
            <a:stretch>
              <a:fillRect l="0" t="0" r="0" b="0"/>
            </a:stretch>
          </a:blipFill>
        </p:spPr>
      </p:sp>
      <p:sp>
        <p:nvSpPr>
          <p:cNvPr name="TextBox 22" id="22"/>
          <p:cNvSpPr txBox="true"/>
          <p:nvPr/>
        </p:nvSpPr>
        <p:spPr>
          <a:xfrm rot="0">
            <a:off x="8702864" y="4079556"/>
            <a:ext cx="8612290" cy="3376764"/>
          </a:xfrm>
          <a:prstGeom prst="rect">
            <a:avLst/>
          </a:prstGeom>
        </p:spPr>
        <p:txBody>
          <a:bodyPr anchor="t" rtlCol="false" tIns="0" lIns="0" bIns="0" rIns="0">
            <a:spAutoFit/>
          </a:bodyPr>
          <a:lstStyle/>
          <a:p>
            <a:pPr algn="just" marL="446584" indent="-223292" lvl="1">
              <a:lnSpc>
                <a:spcPts val="2068"/>
              </a:lnSpc>
              <a:buFont typeface="Arial"/>
              <a:buChar char="•"/>
            </a:pPr>
            <a:r>
              <a:rPr lang="en-US" sz="2068">
                <a:solidFill>
                  <a:srgbClr val="FFFFFF"/>
                </a:solidFill>
                <a:latin typeface="Poppins"/>
                <a:ea typeface="Poppins"/>
                <a:cs typeface="Poppins"/>
                <a:sym typeface="Poppins"/>
              </a:rPr>
              <a:t>Led and managed a cross-cultural customer service project across Africa and the Middle East.</a:t>
            </a:r>
          </a:p>
          <a:p>
            <a:pPr algn="just">
              <a:lnSpc>
                <a:spcPts val="2068"/>
              </a:lnSpc>
            </a:pPr>
          </a:p>
          <a:p>
            <a:pPr algn="just" marL="446584" indent="-223292" lvl="1">
              <a:lnSpc>
                <a:spcPts val="2068"/>
              </a:lnSpc>
              <a:buFont typeface="Arial"/>
              <a:buChar char="•"/>
            </a:pPr>
            <a:r>
              <a:rPr lang="en-US" sz="2068">
                <a:solidFill>
                  <a:srgbClr val="FFFFFF"/>
                </a:solidFill>
                <a:latin typeface="Poppins"/>
                <a:ea typeface="Poppins"/>
                <a:cs typeface="Poppins"/>
                <a:sym typeface="Poppins"/>
              </a:rPr>
              <a:t>Created smart tools using excel to identify a lot of things that Reduces the effort and time spent for the team Making the workflow smoother and more seamless than ever before</a:t>
            </a:r>
          </a:p>
          <a:p>
            <a:pPr algn="just">
              <a:lnSpc>
                <a:spcPts val="2068"/>
              </a:lnSpc>
            </a:pPr>
          </a:p>
          <a:p>
            <a:pPr algn="just" marL="446584" indent="-223292" lvl="1">
              <a:lnSpc>
                <a:spcPts val="2068"/>
              </a:lnSpc>
              <a:buFont typeface="Arial"/>
              <a:buChar char="•"/>
            </a:pPr>
            <a:r>
              <a:rPr lang="en-US" sz="2068">
                <a:solidFill>
                  <a:srgbClr val="FFFFFF"/>
                </a:solidFill>
                <a:latin typeface="Poppins"/>
                <a:ea typeface="Poppins"/>
                <a:cs typeface="Poppins"/>
                <a:sym typeface="Poppins"/>
              </a:rPr>
              <a:t> Created a website regarding the knowledge base using HTML and CSS programming languages</a:t>
            </a:r>
          </a:p>
          <a:p>
            <a:pPr algn="just">
              <a:lnSpc>
                <a:spcPts val="2068"/>
              </a:lnSpc>
            </a:pPr>
          </a:p>
          <a:p>
            <a:pPr algn="just" marL="446584" indent="-223292" lvl="1">
              <a:lnSpc>
                <a:spcPts val="2068"/>
              </a:lnSpc>
              <a:buFont typeface="Arial"/>
              <a:buChar char="•"/>
            </a:pPr>
            <a:r>
              <a:rPr lang="en-US" sz="2068">
                <a:solidFill>
                  <a:srgbClr val="FFFFFF"/>
                </a:solidFill>
                <a:latin typeface="Poppins"/>
                <a:ea typeface="Poppins"/>
                <a:cs typeface="Poppins"/>
                <a:sym typeface="Poppins"/>
              </a:rPr>
              <a:t>Coordinated effectively with internal teams to meet project goals.</a:t>
            </a:r>
          </a:p>
          <a:p>
            <a:pPr algn="just">
              <a:lnSpc>
                <a:spcPts val="2068"/>
              </a:lnSpc>
            </a:pPr>
          </a:p>
        </p:txBody>
      </p:sp>
      <p:sp>
        <p:nvSpPr>
          <p:cNvPr name="TextBox 23" id="23"/>
          <p:cNvSpPr txBox="true"/>
          <p:nvPr/>
        </p:nvSpPr>
        <p:spPr>
          <a:xfrm rot="0">
            <a:off x="8684801" y="2485714"/>
            <a:ext cx="8612290" cy="1400330"/>
          </a:xfrm>
          <a:prstGeom prst="rect">
            <a:avLst/>
          </a:prstGeom>
        </p:spPr>
        <p:txBody>
          <a:bodyPr anchor="t" rtlCol="false" tIns="0" lIns="0" bIns="0" rIns="0">
            <a:spAutoFit/>
          </a:bodyPr>
          <a:lstStyle/>
          <a:p>
            <a:pPr algn="l">
              <a:lnSpc>
                <a:spcPts val="3568"/>
              </a:lnSpc>
            </a:pPr>
            <a:r>
              <a:rPr lang="en-US" sz="3498" spc="-157" b="true">
                <a:solidFill>
                  <a:srgbClr val="FFFFFF"/>
                </a:solidFill>
                <a:latin typeface="Poppins Semi-Bold"/>
                <a:ea typeface="Poppins Semi-Bold"/>
                <a:cs typeface="Poppins Semi-Bold"/>
                <a:sym typeface="Poppins Semi-Bold"/>
              </a:rPr>
              <a:t>Customer Service Representative – At BDO - Canon Account – Jul 2023 – May 2024</a:t>
            </a:r>
          </a:p>
        </p:txBody>
      </p:sp>
      <p:grpSp>
        <p:nvGrpSpPr>
          <p:cNvPr name="Group 24" id="24"/>
          <p:cNvGrpSpPr/>
          <p:nvPr/>
        </p:nvGrpSpPr>
        <p:grpSpPr>
          <a:xfrm rot="0">
            <a:off x="8404554" y="7659252"/>
            <a:ext cx="4776265" cy="1850747"/>
            <a:chOff x="0" y="0"/>
            <a:chExt cx="1257946" cy="487440"/>
          </a:xfrm>
        </p:grpSpPr>
        <p:sp>
          <p:nvSpPr>
            <p:cNvPr name="Freeform 25" id="25"/>
            <p:cNvSpPr/>
            <p:nvPr/>
          </p:nvSpPr>
          <p:spPr>
            <a:xfrm flipH="false" flipV="false" rot="0">
              <a:off x="0" y="0"/>
              <a:ext cx="1257946" cy="487440"/>
            </a:xfrm>
            <a:custGeom>
              <a:avLst/>
              <a:gdLst/>
              <a:ahLst/>
              <a:cxnLst/>
              <a:rect r="r" b="b" t="t" l="l"/>
              <a:pathLst>
                <a:path h="487440" w="1257946">
                  <a:moveTo>
                    <a:pt x="0" y="0"/>
                  </a:moveTo>
                  <a:lnTo>
                    <a:pt x="1257946" y="0"/>
                  </a:lnTo>
                  <a:lnTo>
                    <a:pt x="1257946" y="487440"/>
                  </a:lnTo>
                  <a:lnTo>
                    <a:pt x="0" y="487440"/>
                  </a:lnTo>
                  <a:close/>
                </a:path>
              </a:pathLst>
            </a:custGeom>
            <a:gradFill rotWithShape="true">
              <a:gsLst>
                <a:gs pos="0">
                  <a:srgbClr val="000000">
                    <a:alpha val="100000"/>
                  </a:srgbClr>
                </a:gs>
                <a:gs pos="100000">
                  <a:srgbClr val="000000">
                    <a:alpha val="0"/>
                  </a:srgbClr>
                </a:gs>
              </a:gsLst>
              <a:lin ang="0"/>
            </a:gradFill>
          </p:spPr>
        </p:sp>
        <p:sp>
          <p:nvSpPr>
            <p:cNvPr name="TextBox 26" id="26"/>
            <p:cNvSpPr txBox="true"/>
            <p:nvPr/>
          </p:nvSpPr>
          <p:spPr>
            <a:xfrm>
              <a:off x="0" y="-66675"/>
              <a:ext cx="1257946" cy="554115"/>
            </a:xfrm>
            <a:prstGeom prst="rect">
              <a:avLst/>
            </a:prstGeom>
          </p:spPr>
          <p:txBody>
            <a:bodyPr anchor="ctr" rtlCol="false" tIns="50800" lIns="50800" bIns="50800" rIns="50800"/>
            <a:lstStyle/>
            <a:p>
              <a:pPr algn="ctr">
                <a:lnSpc>
                  <a:spcPts val="3151"/>
                </a:lnSpc>
              </a:pPr>
            </a:p>
          </p:txBody>
        </p:sp>
      </p:grpSp>
      <p:grpSp>
        <p:nvGrpSpPr>
          <p:cNvPr name="Group 27" id="27"/>
          <p:cNvGrpSpPr/>
          <p:nvPr/>
        </p:nvGrpSpPr>
        <p:grpSpPr>
          <a:xfrm rot="0">
            <a:off x="13180819" y="7659252"/>
            <a:ext cx="4396519" cy="1850747"/>
            <a:chOff x="0" y="0"/>
            <a:chExt cx="1157931" cy="487440"/>
          </a:xfrm>
        </p:grpSpPr>
        <p:sp>
          <p:nvSpPr>
            <p:cNvPr name="Freeform 28" id="28"/>
            <p:cNvSpPr/>
            <p:nvPr/>
          </p:nvSpPr>
          <p:spPr>
            <a:xfrm flipH="false" flipV="false" rot="0">
              <a:off x="0" y="0"/>
              <a:ext cx="1157931" cy="487440"/>
            </a:xfrm>
            <a:custGeom>
              <a:avLst/>
              <a:gdLst/>
              <a:ahLst/>
              <a:cxnLst/>
              <a:rect r="r" b="b" t="t" l="l"/>
              <a:pathLst>
                <a:path h="487440" w="1157931">
                  <a:moveTo>
                    <a:pt x="0" y="0"/>
                  </a:moveTo>
                  <a:lnTo>
                    <a:pt x="1157931" y="0"/>
                  </a:lnTo>
                  <a:lnTo>
                    <a:pt x="1157931" y="487440"/>
                  </a:lnTo>
                  <a:lnTo>
                    <a:pt x="0" y="487440"/>
                  </a:lnTo>
                  <a:close/>
                </a:path>
              </a:pathLst>
            </a:custGeom>
            <a:gradFill rotWithShape="true">
              <a:gsLst>
                <a:gs pos="0">
                  <a:srgbClr val="000000">
                    <a:alpha val="0"/>
                  </a:srgbClr>
                </a:gs>
                <a:gs pos="100000">
                  <a:srgbClr val="000000">
                    <a:alpha val="100000"/>
                  </a:srgbClr>
                </a:gs>
              </a:gsLst>
              <a:lin ang="0"/>
            </a:gradFill>
          </p:spPr>
        </p:sp>
        <p:sp>
          <p:nvSpPr>
            <p:cNvPr name="TextBox 29" id="29"/>
            <p:cNvSpPr txBox="true"/>
            <p:nvPr/>
          </p:nvSpPr>
          <p:spPr>
            <a:xfrm>
              <a:off x="0" y="-66675"/>
              <a:ext cx="1157931" cy="554115"/>
            </a:xfrm>
            <a:prstGeom prst="rect">
              <a:avLst/>
            </a:prstGeom>
          </p:spPr>
          <p:txBody>
            <a:bodyPr anchor="ctr" rtlCol="false" tIns="50800" lIns="50800" bIns="50800" rIns="50800"/>
            <a:lstStyle/>
            <a:p>
              <a:pPr algn="ctr">
                <a:lnSpc>
                  <a:spcPts val="3151"/>
                </a:lnSpc>
              </a:pPr>
            </a:p>
          </p:txBody>
        </p:sp>
      </p:grpSp>
      <p:grpSp>
        <p:nvGrpSpPr>
          <p:cNvPr name="Group 30" id="30"/>
          <p:cNvGrpSpPr/>
          <p:nvPr/>
        </p:nvGrpSpPr>
        <p:grpSpPr>
          <a:xfrm rot="0">
            <a:off x="11528349" y="813622"/>
            <a:ext cx="1605083" cy="682116"/>
            <a:chOff x="0" y="0"/>
            <a:chExt cx="2140111" cy="909488"/>
          </a:xfrm>
        </p:grpSpPr>
        <p:grpSp>
          <p:nvGrpSpPr>
            <p:cNvPr name="Group 31" id="31"/>
            <p:cNvGrpSpPr/>
            <p:nvPr/>
          </p:nvGrpSpPr>
          <p:grpSpPr>
            <a:xfrm rot="0">
              <a:off x="0" y="0"/>
              <a:ext cx="2140111" cy="773614"/>
              <a:chOff x="0" y="0"/>
              <a:chExt cx="422738" cy="152813"/>
            </a:xfrm>
          </p:grpSpPr>
          <p:sp>
            <p:nvSpPr>
              <p:cNvPr name="Freeform 32" id="32"/>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33" id="33"/>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grpSp>
          <p:nvGrpSpPr>
            <p:cNvPr name="Group 34" id="34"/>
            <p:cNvGrpSpPr/>
            <p:nvPr/>
          </p:nvGrpSpPr>
          <p:grpSpPr>
            <a:xfrm rot="0">
              <a:off x="1714069" y="483446"/>
              <a:ext cx="426042" cy="42604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name="TextBox 36" id="36"/>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37" id="37"/>
            <p:cNvSpPr txBox="true"/>
            <p:nvPr/>
          </p:nvSpPr>
          <p:spPr>
            <a:xfrm rot="0">
              <a:off x="1852807" y="511699"/>
              <a:ext cx="148566" cy="331399"/>
            </a:xfrm>
            <a:prstGeom prst="rect">
              <a:avLst/>
            </a:prstGeom>
          </p:spPr>
          <p:txBody>
            <a:bodyPr anchor="t" rtlCol="false" tIns="0" lIns="0" bIns="0" rIns="0">
              <a:spAutoFit/>
            </a:bodyPr>
            <a:lstStyle/>
            <a:p>
              <a:pPr algn="ctr">
                <a:lnSpc>
                  <a:spcPts val="2050"/>
                </a:lnSpc>
              </a:pPr>
              <a:r>
                <a:rPr lang="en-US" sz="1464">
                  <a:solidFill>
                    <a:srgbClr val="FFFFFF"/>
                  </a:solidFill>
                  <a:latin typeface="Poppins"/>
                  <a:ea typeface="Poppins"/>
                  <a:cs typeface="Poppins"/>
                  <a:sym typeface="Poppins"/>
                </a:rPr>
                <a:t>3</a:t>
              </a:r>
            </a:p>
          </p:txBody>
        </p:sp>
      </p:grpSp>
      <p:sp>
        <p:nvSpPr>
          <p:cNvPr name="TextBox 38" id="38"/>
          <p:cNvSpPr txBox="true"/>
          <p:nvPr/>
        </p:nvSpPr>
        <p:spPr>
          <a:xfrm rot="0">
            <a:off x="16023566"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Projects</a:t>
            </a:r>
          </a:p>
        </p:txBody>
      </p:sp>
      <p:sp>
        <p:nvSpPr>
          <p:cNvPr name="TextBox 39" id="39"/>
          <p:cNvSpPr txBox="true"/>
          <p:nvPr/>
        </p:nvSpPr>
        <p:spPr>
          <a:xfrm rot="0">
            <a:off x="7514131" y="850117"/>
            <a:ext cx="895829" cy="409568"/>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40" id="40"/>
          <p:cNvSpPr txBox="true"/>
          <p:nvPr/>
        </p:nvSpPr>
        <p:spPr>
          <a:xfrm rot="0">
            <a:off x="9702860" y="843860"/>
            <a:ext cx="909559"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41" id="41"/>
          <p:cNvSpPr txBox="true"/>
          <p:nvPr/>
        </p:nvSpPr>
        <p:spPr>
          <a:xfrm rot="0">
            <a:off x="11905319" y="843860"/>
            <a:ext cx="851144"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Work</a:t>
            </a:r>
          </a:p>
        </p:txBody>
      </p:sp>
      <p:sp>
        <p:nvSpPr>
          <p:cNvPr name="TextBox 42" id="42"/>
          <p:cNvSpPr txBox="true"/>
          <p:nvPr/>
        </p:nvSpPr>
        <p:spPr>
          <a:xfrm rot="0">
            <a:off x="13960653" y="843860"/>
            <a:ext cx="768142"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703689" y="1851792"/>
            <a:ext cx="9783203" cy="4772151"/>
            <a:chOff x="0" y="0"/>
            <a:chExt cx="2576646" cy="1256863"/>
          </a:xfrm>
        </p:grpSpPr>
        <p:sp>
          <p:nvSpPr>
            <p:cNvPr name="Freeform 4" id="4"/>
            <p:cNvSpPr/>
            <p:nvPr/>
          </p:nvSpPr>
          <p:spPr>
            <a:xfrm flipH="false" flipV="false" rot="0">
              <a:off x="0" y="0"/>
              <a:ext cx="2576646" cy="1256863"/>
            </a:xfrm>
            <a:custGeom>
              <a:avLst/>
              <a:gdLst/>
              <a:ahLst/>
              <a:cxnLst/>
              <a:rect r="r" b="b" t="t" l="l"/>
              <a:pathLst>
                <a:path h="1256863" w="2576646">
                  <a:moveTo>
                    <a:pt x="44315" y="0"/>
                  </a:moveTo>
                  <a:lnTo>
                    <a:pt x="2532331" y="0"/>
                  </a:lnTo>
                  <a:cubicBezTo>
                    <a:pt x="2556806" y="0"/>
                    <a:pt x="2576646" y="19841"/>
                    <a:pt x="2576646" y="44315"/>
                  </a:cubicBezTo>
                  <a:lnTo>
                    <a:pt x="2576646" y="1212547"/>
                  </a:lnTo>
                  <a:cubicBezTo>
                    <a:pt x="2576646" y="1224301"/>
                    <a:pt x="2571977" y="1235572"/>
                    <a:pt x="2563667" y="1243883"/>
                  </a:cubicBezTo>
                  <a:cubicBezTo>
                    <a:pt x="2555356" y="1252194"/>
                    <a:pt x="2544084" y="1256863"/>
                    <a:pt x="2532331" y="1256863"/>
                  </a:cubicBezTo>
                  <a:lnTo>
                    <a:pt x="44315" y="1256863"/>
                  </a:lnTo>
                  <a:cubicBezTo>
                    <a:pt x="32562" y="1256863"/>
                    <a:pt x="21290" y="1252194"/>
                    <a:pt x="12980" y="1243883"/>
                  </a:cubicBezTo>
                  <a:cubicBezTo>
                    <a:pt x="4669" y="1235572"/>
                    <a:pt x="0" y="1224301"/>
                    <a:pt x="0" y="1212547"/>
                  </a:cubicBezTo>
                  <a:lnTo>
                    <a:pt x="0" y="44315"/>
                  </a:lnTo>
                  <a:cubicBezTo>
                    <a:pt x="0" y="32562"/>
                    <a:pt x="4669" y="21290"/>
                    <a:pt x="12980" y="12980"/>
                  </a:cubicBezTo>
                  <a:cubicBezTo>
                    <a:pt x="21290" y="4669"/>
                    <a:pt x="32562" y="0"/>
                    <a:pt x="44315" y="0"/>
                  </a:cubicBezTo>
                  <a:close/>
                </a:path>
              </a:pathLst>
            </a:custGeom>
            <a:gradFill rotWithShape="true">
              <a:gsLst>
                <a:gs pos="0">
                  <a:srgbClr val="000000">
                    <a:alpha val="100000"/>
                  </a:srgbClr>
                </a:gs>
                <a:gs pos="100000">
                  <a:srgbClr val="7C7C7C">
                    <a:alpha val="32500"/>
                  </a:srgbClr>
                </a:gs>
              </a:gsLst>
              <a:lin ang="2700000"/>
            </a:gradFill>
          </p:spPr>
        </p:sp>
        <p:sp>
          <p:nvSpPr>
            <p:cNvPr name="TextBox 5" id="5"/>
            <p:cNvSpPr txBox="true"/>
            <p:nvPr/>
          </p:nvSpPr>
          <p:spPr>
            <a:xfrm>
              <a:off x="0" y="-66675"/>
              <a:ext cx="2576646" cy="1323538"/>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953913" y="1851792"/>
            <a:ext cx="6074691" cy="4772151"/>
            <a:chOff x="0" y="0"/>
            <a:chExt cx="941129" cy="739331"/>
          </a:xfrm>
        </p:grpSpPr>
        <p:sp>
          <p:nvSpPr>
            <p:cNvPr name="Freeform 7" id="7"/>
            <p:cNvSpPr/>
            <p:nvPr/>
          </p:nvSpPr>
          <p:spPr>
            <a:xfrm flipH="false" flipV="false" rot="0">
              <a:off x="0" y="0"/>
              <a:ext cx="941129" cy="739331"/>
            </a:xfrm>
            <a:custGeom>
              <a:avLst/>
              <a:gdLst/>
              <a:ahLst/>
              <a:cxnLst/>
              <a:rect r="r" b="b" t="t" l="l"/>
              <a:pathLst>
                <a:path h="739331" w="941129">
                  <a:moveTo>
                    <a:pt x="71369" y="0"/>
                  </a:moveTo>
                  <a:lnTo>
                    <a:pt x="869759" y="0"/>
                  </a:lnTo>
                  <a:cubicBezTo>
                    <a:pt x="909175" y="0"/>
                    <a:pt x="941129" y="31953"/>
                    <a:pt x="941129" y="71369"/>
                  </a:cubicBezTo>
                  <a:lnTo>
                    <a:pt x="941129" y="667962"/>
                  </a:lnTo>
                  <a:cubicBezTo>
                    <a:pt x="941129" y="707378"/>
                    <a:pt x="909175" y="739331"/>
                    <a:pt x="869759" y="739331"/>
                  </a:cubicBezTo>
                  <a:lnTo>
                    <a:pt x="71369" y="739331"/>
                  </a:lnTo>
                  <a:cubicBezTo>
                    <a:pt x="31953" y="739331"/>
                    <a:pt x="0" y="707378"/>
                    <a:pt x="0" y="667962"/>
                  </a:cubicBezTo>
                  <a:lnTo>
                    <a:pt x="0" y="71369"/>
                  </a:lnTo>
                  <a:cubicBezTo>
                    <a:pt x="0" y="31953"/>
                    <a:pt x="31953" y="0"/>
                    <a:pt x="71369" y="0"/>
                  </a:cubicBezTo>
                  <a:close/>
                </a:path>
              </a:pathLst>
            </a:custGeom>
            <a:blipFill>
              <a:blip r:embed="rId3"/>
              <a:stretch>
                <a:fillRect l="-41702" t="-6255" r="0" b="-6255"/>
              </a:stretch>
            </a:blipFill>
          </p:spPr>
        </p:sp>
      </p:grpSp>
      <p:grpSp>
        <p:nvGrpSpPr>
          <p:cNvPr name="Group 8" id="8"/>
          <p:cNvGrpSpPr/>
          <p:nvPr/>
        </p:nvGrpSpPr>
        <p:grpSpPr>
          <a:xfrm rot="0">
            <a:off x="1028700" y="7004943"/>
            <a:ext cx="16458192" cy="2961720"/>
            <a:chOff x="0" y="0"/>
            <a:chExt cx="2549805" cy="458848"/>
          </a:xfrm>
        </p:grpSpPr>
        <p:sp>
          <p:nvSpPr>
            <p:cNvPr name="Freeform 9" id="9"/>
            <p:cNvSpPr/>
            <p:nvPr/>
          </p:nvSpPr>
          <p:spPr>
            <a:xfrm flipH="false" flipV="false" rot="0">
              <a:off x="0" y="0"/>
              <a:ext cx="2549805" cy="458848"/>
            </a:xfrm>
            <a:custGeom>
              <a:avLst/>
              <a:gdLst/>
              <a:ahLst/>
              <a:cxnLst/>
              <a:rect r="r" b="b" t="t" l="l"/>
              <a:pathLst>
                <a:path h="458848" w="2549805">
                  <a:moveTo>
                    <a:pt x="26342" y="0"/>
                  </a:moveTo>
                  <a:lnTo>
                    <a:pt x="2523462" y="0"/>
                  </a:lnTo>
                  <a:cubicBezTo>
                    <a:pt x="2538011" y="0"/>
                    <a:pt x="2549805" y="11794"/>
                    <a:pt x="2549805" y="26342"/>
                  </a:cubicBezTo>
                  <a:lnTo>
                    <a:pt x="2549805" y="432506"/>
                  </a:lnTo>
                  <a:cubicBezTo>
                    <a:pt x="2549805" y="447054"/>
                    <a:pt x="2538011" y="458848"/>
                    <a:pt x="2523462" y="458848"/>
                  </a:cubicBezTo>
                  <a:lnTo>
                    <a:pt x="26342" y="458848"/>
                  </a:lnTo>
                  <a:cubicBezTo>
                    <a:pt x="19356" y="458848"/>
                    <a:pt x="12656" y="456073"/>
                    <a:pt x="7715" y="451132"/>
                  </a:cubicBezTo>
                  <a:cubicBezTo>
                    <a:pt x="2775" y="446192"/>
                    <a:pt x="0" y="439492"/>
                    <a:pt x="0" y="432506"/>
                  </a:cubicBezTo>
                  <a:lnTo>
                    <a:pt x="0" y="26342"/>
                  </a:lnTo>
                  <a:cubicBezTo>
                    <a:pt x="0" y="11794"/>
                    <a:pt x="11794" y="0"/>
                    <a:pt x="26342" y="0"/>
                  </a:cubicBezTo>
                  <a:close/>
                </a:path>
              </a:pathLst>
            </a:custGeom>
            <a:blipFill>
              <a:blip r:embed="rId4"/>
              <a:stretch>
                <a:fillRect l="0" t="-135116" r="0" b="-135116"/>
              </a:stretch>
            </a:blipFill>
          </p:spPr>
        </p:sp>
      </p:grpSp>
      <p:sp>
        <p:nvSpPr>
          <p:cNvPr name="TextBox 10" id="10"/>
          <p:cNvSpPr txBox="true"/>
          <p:nvPr/>
        </p:nvSpPr>
        <p:spPr>
          <a:xfrm rot="0">
            <a:off x="8770055" y="3733834"/>
            <a:ext cx="8269119" cy="2549525"/>
          </a:xfrm>
          <a:prstGeom prst="rect">
            <a:avLst/>
          </a:prstGeom>
        </p:spPr>
        <p:txBody>
          <a:bodyPr anchor="t" rtlCol="false" tIns="0" lIns="0" bIns="0" rIns="0">
            <a:spAutoFit/>
          </a:bodyPr>
          <a:lstStyle/>
          <a:p>
            <a:pPr algn="just" marL="539749" indent="-269875" lvl="1">
              <a:lnSpc>
                <a:spcPts val="2499"/>
              </a:lnSpc>
              <a:buFont typeface="Arial"/>
              <a:buChar char="•"/>
            </a:pPr>
            <a:r>
              <a:rPr lang="en-US" sz="2499">
                <a:solidFill>
                  <a:srgbClr val="FFFFFF"/>
                </a:solidFill>
                <a:latin typeface="Poppins"/>
                <a:ea typeface="Poppins"/>
                <a:cs typeface="Poppins"/>
                <a:sym typeface="Poppins"/>
              </a:rPr>
              <a:t>Worked with on-site teams to deliver creative ideas to the Vodafone client.</a:t>
            </a:r>
          </a:p>
          <a:p>
            <a:pPr algn="just">
              <a:lnSpc>
                <a:spcPts val="2499"/>
              </a:lnSpc>
            </a:pPr>
          </a:p>
          <a:p>
            <a:pPr algn="just" marL="539749" indent="-269875" lvl="1">
              <a:lnSpc>
                <a:spcPts val="2499"/>
              </a:lnSpc>
              <a:buFont typeface="Arial"/>
              <a:buChar char="•"/>
            </a:pPr>
            <a:r>
              <a:rPr lang="en-US" sz="2499">
                <a:solidFill>
                  <a:srgbClr val="FFFFFF"/>
                </a:solidFill>
                <a:latin typeface="Poppins"/>
                <a:ea typeface="Poppins"/>
                <a:cs typeface="Poppins"/>
                <a:sym typeface="Poppins"/>
              </a:rPr>
              <a:t>Acted as team leader and delegate manager.</a:t>
            </a:r>
          </a:p>
          <a:p>
            <a:pPr algn="just">
              <a:lnSpc>
                <a:spcPts val="2499"/>
              </a:lnSpc>
            </a:pPr>
          </a:p>
          <a:p>
            <a:pPr algn="just" marL="539749" indent="-269875" lvl="1">
              <a:lnSpc>
                <a:spcPts val="2499"/>
              </a:lnSpc>
              <a:buFont typeface="Arial"/>
              <a:buChar char="•"/>
            </a:pPr>
            <a:r>
              <a:rPr lang="en-US" sz="2499">
                <a:solidFill>
                  <a:srgbClr val="FFFFFF"/>
                </a:solidFill>
                <a:latin typeface="Poppins"/>
                <a:ea typeface="Poppins"/>
                <a:cs typeface="Poppins"/>
                <a:sym typeface="Poppins"/>
              </a:rPr>
              <a:t>Collaborated with operations, quality, and sales teams to enhance customer experience.</a:t>
            </a:r>
          </a:p>
          <a:p>
            <a:pPr algn="just">
              <a:lnSpc>
                <a:spcPts val="2499"/>
              </a:lnSpc>
            </a:pPr>
          </a:p>
        </p:txBody>
      </p:sp>
      <p:sp>
        <p:nvSpPr>
          <p:cNvPr name="Freeform 11" id="11"/>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8307380" y="2295893"/>
            <a:ext cx="7413617" cy="950686"/>
          </a:xfrm>
          <a:prstGeom prst="rect">
            <a:avLst/>
          </a:prstGeom>
        </p:spPr>
        <p:txBody>
          <a:bodyPr anchor="t" rtlCol="false" tIns="0" lIns="0" bIns="0" rIns="0">
            <a:spAutoFit/>
          </a:bodyPr>
          <a:lstStyle/>
          <a:p>
            <a:pPr algn="l">
              <a:lnSpc>
                <a:spcPts val="3568"/>
              </a:lnSpc>
            </a:pPr>
            <a:r>
              <a:rPr lang="en-US" sz="3498" spc="-157" b="true">
                <a:solidFill>
                  <a:srgbClr val="FFFFFF"/>
                </a:solidFill>
                <a:latin typeface="Poppins Semi-Bold"/>
                <a:ea typeface="Poppins Semi-Bold"/>
                <a:cs typeface="Poppins Semi-Bold"/>
                <a:sym typeface="Poppins Semi-Bold"/>
              </a:rPr>
              <a:t>Customer Service Representative – Vodafone UK – 2018 – 2020</a:t>
            </a:r>
          </a:p>
        </p:txBody>
      </p:sp>
      <p:grpSp>
        <p:nvGrpSpPr>
          <p:cNvPr name="Group 13" id="13"/>
          <p:cNvGrpSpPr/>
          <p:nvPr/>
        </p:nvGrpSpPr>
        <p:grpSpPr>
          <a:xfrm rot="0">
            <a:off x="1028700" y="7004943"/>
            <a:ext cx="8569774" cy="2961720"/>
            <a:chOff x="0" y="0"/>
            <a:chExt cx="2257060" cy="780041"/>
          </a:xfrm>
        </p:grpSpPr>
        <p:sp>
          <p:nvSpPr>
            <p:cNvPr name="Freeform 14" id="14"/>
            <p:cNvSpPr/>
            <p:nvPr/>
          </p:nvSpPr>
          <p:spPr>
            <a:xfrm flipH="false" flipV="false" rot="0">
              <a:off x="0" y="0"/>
              <a:ext cx="2257060" cy="780041"/>
            </a:xfrm>
            <a:custGeom>
              <a:avLst/>
              <a:gdLst/>
              <a:ahLst/>
              <a:cxnLst/>
              <a:rect r="r" b="b" t="t" l="l"/>
              <a:pathLst>
                <a:path h="780041" w="2257060">
                  <a:moveTo>
                    <a:pt x="0" y="0"/>
                  </a:moveTo>
                  <a:lnTo>
                    <a:pt x="2257060" y="0"/>
                  </a:lnTo>
                  <a:lnTo>
                    <a:pt x="2257060" y="780041"/>
                  </a:lnTo>
                  <a:lnTo>
                    <a:pt x="0" y="780041"/>
                  </a:lnTo>
                  <a:close/>
                </a:path>
              </a:pathLst>
            </a:custGeom>
            <a:gradFill rotWithShape="true">
              <a:gsLst>
                <a:gs pos="0">
                  <a:srgbClr val="000000">
                    <a:alpha val="100000"/>
                  </a:srgbClr>
                </a:gs>
                <a:gs pos="100000">
                  <a:srgbClr val="000000">
                    <a:alpha val="0"/>
                  </a:srgbClr>
                </a:gs>
              </a:gsLst>
              <a:lin ang="0"/>
            </a:gradFill>
          </p:spPr>
        </p:sp>
        <p:sp>
          <p:nvSpPr>
            <p:cNvPr name="TextBox 15" id="15"/>
            <p:cNvSpPr txBox="true"/>
            <p:nvPr/>
          </p:nvSpPr>
          <p:spPr>
            <a:xfrm>
              <a:off x="0" y="-66675"/>
              <a:ext cx="2257060" cy="846716"/>
            </a:xfrm>
            <a:prstGeom prst="rect">
              <a:avLst/>
            </a:prstGeom>
          </p:spPr>
          <p:txBody>
            <a:bodyPr anchor="ctr" rtlCol="false" tIns="50800" lIns="50800" bIns="50800" rIns="50800"/>
            <a:lstStyle/>
            <a:p>
              <a:pPr algn="ctr">
                <a:lnSpc>
                  <a:spcPts val="3151"/>
                </a:lnSpc>
              </a:pPr>
            </a:p>
          </p:txBody>
        </p:sp>
      </p:grpSp>
      <p:grpSp>
        <p:nvGrpSpPr>
          <p:cNvPr name="Group 16" id="16"/>
          <p:cNvGrpSpPr/>
          <p:nvPr/>
        </p:nvGrpSpPr>
        <p:grpSpPr>
          <a:xfrm rot="0">
            <a:off x="9598474" y="7004943"/>
            <a:ext cx="7888418" cy="2961720"/>
            <a:chOff x="0" y="0"/>
            <a:chExt cx="2077608" cy="780041"/>
          </a:xfrm>
        </p:grpSpPr>
        <p:sp>
          <p:nvSpPr>
            <p:cNvPr name="Freeform 17" id="17"/>
            <p:cNvSpPr/>
            <p:nvPr/>
          </p:nvSpPr>
          <p:spPr>
            <a:xfrm flipH="false" flipV="false" rot="0">
              <a:off x="0" y="0"/>
              <a:ext cx="2077608" cy="780041"/>
            </a:xfrm>
            <a:custGeom>
              <a:avLst/>
              <a:gdLst/>
              <a:ahLst/>
              <a:cxnLst/>
              <a:rect r="r" b="b" t="t" l="l"/>
              <a:pathLst>
                <a:path h="780041" w="2077608">
                  <a:moveTo>
                    <a:pt x="0" y="0"/>
                  </a:moveTo>
                  <a:lnTo>
                    <a:pt x="2077608" y="0"/>
                  </a:lnTo>
                  <a:lnTo>
                    <a:pt x="2077608" y="780041"/>
                  </a:lnTo>
                  <a:lnTo>
                    <a:pt x="0" y="780041"/>
                  </a:lnTo>
                  <a:close/>
                </a:path>
              </a:pathLst>
            </a:custGeom>
            <a:gradFill rotWithShape="true">
              <a:gsLst>
                <a:gs pos="0">
                  <a:srgbClr val="000000">
                    <a:alpha val="0"/>
                  </a:srgbClr>
                </a:gs>
                <a:gs pos="100000">
                  <a:srgbClr val="000000">
                    <a:alpha val="100000"/>
                  </a:srgbClr>
                </a:gs>
              </a:gsLst>
              <a:lin ang="0"/>
            </a:gradFill>
          </p:spPr>
        </p:sp>
        <p:sp>
          <p:nvSpPr>
            <p:cNvPr name="TextBox 18" id="18"/>
            <p:cNvSpPr txBox="true"/>
            <p:nvPr/>
          </p:nvSpPr>
          <p:spPr>
            <a:xfrm>
              <a:off x="0" y="-66675"/>
              <a:ext cx="2077608" cy="846716"/>
            </a:xfrm>
            <a:prstGeom prst="rect">
              <a:avLst/>
            </a:prstGeom>
          </p:spPr>
          <p:txBody>
            <a:bodyPr anchor="ctr" rtlCol="false" tIns="50800" lIns="50800" bIns="50800" rIns="50800"/>
            <a:lstStyle/>
            <a:p>
              <a:pPr algn="ctr">
                <a:lnSpc>
                  <a:spcPts val="3151"/>
                </a:lnSpc>
              </a:pPr>
            </a:p>
          </p:txBody>
        </p:sp>
      </p:grpSp>
      <p:grpSp>
        <p:nvGrpSpPr>
          <p:cNvPr name="Group 19" id="19"/>
          <p:cNvGrpSpPr/>
          <p:nvPr/>
        </p:nvGrpSpPr>
        <p:grpSpPr>
          <a:xfrm rot="0">
            <a:off x="11528349" y="813622"/>
            <a:ext cx="1605083" cy="682116"/>
            <a:chOff x="0" y="0"/>
            <a:chExt cx="2140111" cy="909488"/>
          </a:xfrm>
        </p:grpSpPr>
        <p:grpSp>
          <p:nvGrpSpPr>
            <p:cNvPr name="Group 20" id="20"/>
            <p:cNvGrpSpPr/>
            <p:nvPr/>
          </p:nvGrpSpPr>
          <p:grpSpPr>
            <a:xfrm rot="0">
              <a:off x="0" y="0"/>
              <a:ext cx="2140111" cy="773614"/>
              <a:chOff x="0" y="0"/>
              <a:chExt cx="422738" cy="152813"/>
            </a:xfrm>
          </p:grpSpPr>
          <p:sp>
            <p:nvSpPr>
              <p:cNvPr name="Freeform 21" id="21"/>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22" id="22"/>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grpSp>
          <p:nvGrpSpPr>
            <p:cNvPr name="Group 23" id="23"/>
            <p:cNvGrpSpPr/>
            <p:nvPr/>
          </p:nvGrpSpPr>
          <p:grpSpPr>
            <a:xfrm rot="0">
              <a:off x="1714069" y="483446"/>
              <a:ext cx="426042" cy="42604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26" id="26"/>
            <p:cNvSpPr txBox="true"/>
            <p:nvPr/>
          </p:nvSpPr>
          <p:spPr>
            <a:xfrm rot="0">
              <a:off x="1852807" y="511699"/>
              <a:ext cx="148566" cy="331399"/>
            </a:xfrm>
            <a:prstGeom prst="rect">
              <a:avLst/>
            </a:prstGeom>
          </p:spPr>
          <p:txBody>
            <a:bodyPr anchor="t" rtlCol="false" tIns="0" lIns="0" bIns="0" rIns="0">
              <a:spAutoFit/>
            </a:bodyPr>
            <a:lstStyle/>
            <a:p>
              <a:pPr algn="ctr">
                <a:lnSpc>
                  <a:spcPts val="2050"/>
                </a:lnSpc>
              </a:pPr>
              <a:r>
                <a:rPr lang="en-US" sz="1464">
                  <a:solidFill>
                    <a:srgbClr val="FFFFFF"/>
                  </a:solidFill>
                  <a:latin typeface="Poppins"/>
                  <a:ea typeface="Poppins"/>
                  <a:cs typeface="Poppins"/>
                  <a:sym typeface="Poppins"/>
                </a:rPr>
                <a:t>4</a:t>
              </a:r>
            </a:p>
          </p:txBody>
        </p:sp>
      </p:grpSp>
      <p:sp>
        <p:nvSpPr>
          <p:cNvPr name="TextBox 27" id="27"/>
          <p:cNvSpPr txBox="true"/>
          <p:nvPr/>
        </p:nvSpPr>
        <p:spPr>
          <a:xfrm rot="0">
            <a:off x="16023566"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Projects</a:t>
            </a:r>
          </a:p>
        </p:txBody>
      </p:sp>
      <p:sp>
        <p:nvSpPr>
          <p:cNvPr name="TextBox 28" id="28"/>
          <p:cNvSpPr txBox="true"/>
          <p:nvPr/>
        </p:nvSpPr>
        <p:spPr>
          <a:xfrm rot="0">
            <a:off x="7514131" y="850117"/>
            <a:ext cx="895829" cy="409568"/>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29" id="29"/>
          <p:cNvSpPr txBox="true"/>
          <p:nvPr/>
        </p:nvSpPr>
        <p:spPr>
          <a:xfrm rot="0">
            <a:off x="9702860" y="843860"/>
            <a:ext cx="909559"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30" id="30"/>
          <p:cNvSpPr txBox="true"/>
          <p:nvPr/>
        </p:nvSpPr>
        <p:spPr>
          <a:xfrm rot="0">
            <a:off x="11905319" y="843860"/>
            <a:ext cx="851144"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Work</a:t>
            </a:r>
          </a:p>
        </p:txBody>
      </p:sp>
      <p:sp>
        <p:nvSpPr>
          <p:cNvPr name="TextBox 31" id="31"/>
          <p:cNvSpPr txBox="true"/>
          <p:nvPr/>
        </p:nvSpPr>
        <p:spPr>
          <a:xfrm rot="0">
            <a:off x="13960653" y="843860"/>
            <a:ext cx="768142"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03986" y="1851792"/>
            <a:ext cx="10002564" cy="4207594"/>
            <a:chOff x="0" y="0"/>
            <a:chExt cx="2634420" cy="1108173"/>
          </a:xfrm>
        </p:grpSpPr>
        <p:sp>
          <p:nvSpPr>
            <p:cNvPr name="Freeform 4" id="4"/>
            <p:cNvSpPr/>
            <p:nvPr/>
          </p:nvSpPr>
          <p:spPr>
            <a:xfrm flipH="false" flipV="false" rot="0">
              <a:off x="0" y="0"/>
              <a:ext cx="2634420" cy="1108173"/>
            </a:xfrm>
            <a:custGeom>
              <a:avLst/>
              <a:gdLst/>
              <a:ahLst/>
              <a:cxnLst/>
              <a:rect r="r" b="b" t="t" l="l"/>
              <a:pathLst>
                <a:path h="1108173" w="2634420">
                  <a:moveTo>
                    <a:pt x="43344" y="0"/>
                  </a:moveTo>
                  <a:lnTo>
                    <a:pt x="2591077" y="0"/>
                  </a:lnTo>
                  <a:cubicBezTo>
                    <a:pt x="2602572" y="0"/>
                    <a:pt x="2613597" y="4567"/>
                    <a:pt x="2621725" y="12695"/>
                  </a:cubicBezTo>
                  <a:cubicBezTo>
                    <a:pt x="2629854" y="20824"/>
                    <a:pt x="2634420" y="31848"/>
                    <a:pt x="2634420" y="43344"/>
                  </a:cubicBezTo>
                  <a:lnTo>
                    <a:pt x="2634420" y="1064829"/>
                  </a:lnTo>
                  <a:cubicBezTo>
                    <a:pt x="2634420" y="1076325"/>
                    <a:pt x="2629854" y="1087349"/>
                    <a:pt x="2621725" y="1095478"/>
                  </a:cubicBezTo>
                  <a:cubicBezTo>
                    <a:pt x="2613597" y="1103606"/>
                    <a:pt x="2602572" y="1108173"/>
                    <a:pt x="2591077" y="1108173"/>
                  </a:cubicBezTo>
                  <a:lnTo>
                    <a:pt x="43344" y="1108173"/>
                  </a:lnTo>
                  <a:cubicBezTo>
                    <a:pt x="19406" y="1108173"/>
                    <a:pt x="0" y="1088767"/>
                    <a:pt x="0" y="1064829"/>
                  </a:cubicBezTo>
                  <a:lnTo>
                    <a:pt x="0" y="43344"/>
                  </a:lnTo>
                  <a:cubicBezTo>
                    <a:pt x="0" y="31848"/>
                    <a:pt x="4567" y="20824"/>
                    <a:pt x="12695" y="12695"/>
                  </a:cubicBezTo>
                  <a:cubicBezTo>
                    <a:pt x="20824" y="4567"/>
                    <a:pt x="31848" y="0"/>
                    <a:pt x="43344" y="0"/>
                  </a:cubicBezTo>
                  <a:close/>
                </a:path>
              </a:pathLst>
            </a:custGeom>
            <a:gradFill rotWithShape="true">
              <a:gsLst>
                <a:gs pos="0">
                  <a:srgbClr val="000000">
                    <a:alpha val="100000"/>
                  </a:srgbClr>
                </a:gs>
                <a:gs pos="100000">
                  <a:srgbClr val="DDDDDD">
                    <a:alpha val="19000"/>
                  </a:srgbClr>
                </a:gs>
              </a:gsLst>
              <a:lin ang="2700000"/>
            </a:gradFill>
          </p:spPr>
        </p:sp>
        <p:sp>
          <p:nvSpPr>
            <p:cNvPr name="TextBox 5" id="5"/>
            <p:cNvSpPr txBox="true"/>
            <p:nvPr/>
          </p:nvSpPr>
          <p:spPr>
            <a:xfrm>
              <a:off x="0" y="-66675"/>
              <a:ext cx="2634420" cy="1174848"/>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875067" y="6564211"/>
            <a:ext cx="10002564" cy="2904400"/>
            <a:chOff x="0" y="0"/>
            <a:chExt cx="2634420" cy="764945"/>
          </a:xfrm>
        </p:grpSpPr>
        <p:sp>
          <p:nvSpPr>
            <p:cNvPr name="Freeform 7" id="7"/>
            <p:cNvSpPr/>
            <p:nvPr/>
          </p:nvSpPr>
          <p:spPr>
            <a:xfrm flipH="false" flipV="false" rot="0">
              <a:off x="0" y="0"/>
              <a:ext cx="2634420" cy="764945"/>
            </a:xfrm>
            <a:custGeom>
              <a:avLst/>
              <a:gdLst/>
              <a:ahLst/>
              <a:cxnLst/>
              <a:rect r="r" b="b" t="t" l="l"/>
              <a:pathLst>
                <a:path h="764945" w="2634420">
                  <a:moveTo>
                    <a:pt x="43344" y="0"/>
                  </a:moveTo>
                  <a:lnTo>
                    <a:pt x="2591077" y="0"/>
                  </a:lnTo>
                  <a:cubicBezTo>
                    <a:pt x="2602572" y="0"/>
                    <a:pt x="2613597" y="4567"/>
                    <a:pt x="2621725" y="12695"/>
                  </a:cubicBezTo>
                  <a:cubicBezTo>
                    <a:pt x="2629854" y="20824"/>
                    <a:pt x="2634420" y="31848"/>
                    <a:pt x="2634420" y="43344"/>
                  </a:cubicBezTo>
                  <a:lnTo>
                    <a:pt x="2634420" y="721601"/>
                  </a:lnTo>
                  <a:cubicBezTo>
                    <a:pt x="2634420" y="733097"/>
                    <a:pt x="2629854" y="744121"/>
                    <a:pt x="2621725" y="752250"/>
                  </a:cubicBezTo>
                  <a:cubicBezTo>
                    <a:pt x="2613597" y="760378"/>
                    <a:pt x="2602572" y="764945"/>
                    <a:pt x="2591077" y="764945"/>
                  </a:cubicBezTo>
                  <a:lnTo>
                    <a:pt x="43344" y="764945"/>
                  </a:lnTo>
                  <a:cubicBezTo>
                    <a:pt x="19406" y="764945"/>
                    <a:pt x="0" y="745539"/>
                    <a:pt x="0" y="721601"/>
                  </a:cubicBezTo>
                  <a:lnTo>
                    <a:pt x="0" y="43344"/>
                  </a:lnTo>
                  <a:cubicBezTo>
                    <a:pt x="0" y="31848"/>
                    <a:pt x="4567" y="20824"/>
                    <a:pt x="12695" y="12695"/>
                  </a:cubicBezTo>
                  <a:cubicBezTo>
                    <a:pt x="20824" y="4567"/>
                    <a:pt x="31848" y="0"/>
                    <a:pt x="43344" y="0"/>
                  </a:cubicBezTo>
                  <a:close/>
                </a:path>
              </a:pathLst>
            </a:custGeom>
            <a:gradFill rotWithShape="true">
              <a:gsLst>
                <a:gs pos="0">
                  <a:srgbClr val="000000">
                    <a:alpha val="100000"/>
                  </a:srgbClr>
                </a:gs>
                <a:gs pos="100000">
                  <a:srgbClr val="DDDDDD">
                    <a:alpha val="19000"/>
                  </a:srgbClr>
                </a:gs>
              </a:gsLst>
              <a:lin ang="2700000"/>
            </a:gradFill>
          </p:spPr>
        </p:sp>
        <p:sp>
          <p:nvSpPr>
            <p:cNvPr name="TextBox 8" id="8"/>
            <p:cNvSpPr txBox="true"/>
            <p:nvPr/>
          </p:nvSpPr>
          <p:spPr>
            <a:xfrm>
              <a:off x="0" y="-66675"/>
              <a:ext cx="2634420" cy="831620"/>
            </a:xfrm>
            <a:prstGeom prst="rect">
              <a:avLst/>
            </a:prstGeom>
          </p:spPr>
          <p:txBody>
            <a:bodyPr anchor="ctr" rtlCol="false" tIns="50800" lIns="50800" bIns="50800" rIns="50800"/>
            <a:lstStyle/>
            <a:p>
              <a:pPr algn="ctr">
                <a:lnSpc>
                  <a:spcPts val="3151"/>
                </a:lnSpc>
              </a:pPr>
            </a:p>
          </p:txBody>
        </p:sp>
      </p:grpSp>
      <p:grpSp>
        <p:nvGrpSpPr>
          <p:cNvPr name="Group 9" id="9"/>
          <p:cNvGrpSpPr/>
          <p:nvPr/>
        </p:nvGrpSpPr>
        <p:grpSpPr>
          <a:xfrm rot="0">
            <a:off x="11633100" y="1928492"/>
            <a:ext cx="6074691" cy="7540119"/>
            <a:chOff x="0" y="0"/>
            <a:chExt cx="941129" cy="1168162"/>
          </a:xfrm>
        </p:grpSpPr>
        <p:sp>
          <p:nvSpPr>
            <p:cNvPr name="Freeform 10" id="10"/>
            <p:cNvSpPr/>
            <p:nvPr/>
          </p:nvSpPr>
          <p:spPr>
            <a:xfrm flipH="false" flipV="false" rot="0">
              <a:off x="0" y="0"/>
              <a:ext cx="941129" cy="1168162"/>
            </a:xfrm>
            <a:custGeom>
              <a:avLst/>
              <a:gdLst/>
              <a:ahLst/>
              <a:cxnLst/>
              <a:rect r="r" b="b" t="t" l="l"/>
              <a:pathLst>
                <a:path h="1168162" w="941129">
                  <a:moveTo>
                    <a:pt x="71369" y="0"/>
                  </a:moveTo>
                  <a:lnTo>
                    <a:pt x="869759" y="0"/>
                  </a:lnTo>
                  <a:cubicBezTo>
                    <a:pt x="909175" y="0"/>
                    <a:pt x="941129" y="31953"/>
                    <a:pt x="941129" y="71369"/>
                  </a:cubicBezTo>
                  <a:lnTo>
                    <a:pt x="941129" y="1096792"/>
                  </a:lnTo>
                  <a:cubicBezTo>
                    <a:pt x="941129" y="1136209"/>
                    <a:pt x="909175" y="1168162"/>
                    <a:pt x="869759" y="1168162"/>
                  </a:cubicBezTo>
                  <a:lnTo>
                    <a:pt x="71369" y="1168162"/>
                  </a:lnTo>
                  <a:cubicBezTo>
                    <a:pt x="31953" y="1168162"/>
                    <a:pt x="0" y="1136209"/>
                    <a:pt x="0" y="1096792"/>
                  </a:cubicBezTo>
                  <a:lnTo>
                    <a:pt x="0" y="71369"/>
                  </a:lnTo>
                  <a:cubicBezTo>
                    <a:pt x="0" y="31953"/>
                    <a:pt x="31953" y="0"/>
                    <a:pt x="71369" y="0"/>
                  </a:cubicBezTo>
                  <a:close/>
                </a:path>
              </a:pathLst>
            </a:custGeom>
            <a:blipFill>
              <a:blip r:embed="rId3"/>
              <a:stretch>
                <a:fillRect l="-79655" t="0" r="-19340" b="0"/>
              </a:stretch>
            </a:blipFill>
          </p:spPr>
        </p:sp>
      </p:grpSp>
      <p:grpSp>
        <p:nvGrpSpPr>
          <p:cNvPr name="Group 11" id="11"/>
          <p:cNvGrpSpPr/>
          <p:nvPr/>
        </p:nvGrpSpPr>
        <p:grpSpPr>
          <a:xfrm rot="0">
            <a:off x="11633100" y="1851792"/>
            <a:ext cx="6074691" cy="7616819"/>
            <a:chOff x="0" y="0"/>
            <a:chExt cx="1599919" cy="2006076"/>
          </a:xfrm>
        </p:grpSpPr>
        <p:sp>
          <p:nvSpPr>
            <p:cNvPr name="Freeform 12" id="12"/>
            <p:cNvSpPr/>
            <p:nvPr/>
          </p:nvSpPr>
          <p:spPr>
            <a:xfrm flipH="false" flipV="false" rot="0">
              <a:off x="0" y="0"/>
              <a:ext cx="1599919" cy="2006076"/>
            </a:xfrm>
            <a:custGeom>
              <a:avLst/>
              <a:gdLst/>
              <a:ahLst/>
              <a:cxnLst/>
              <a:rect r="r" b="b" t="t" l="l"/>
              <a:pathLst>
                <a:path h="2006076" w="1599919">
                  <a:moveTo>
                    <a:pt x="0" y="0"/>
                  </a:moveTo>
                  <a:lnTo>
                    <a:pt x="1599919" y="0"/>
                  </a:lnTo>
                  <a:lnTo>
                    <a:pt x="1599919" y="2006076"/>
                  </a:lnTo>
                  <a:lnTo>
                    <a:pt x="0" y="2006076"/>
                  </a:lnTo>
                  <a:close/>
                </a:path>
              </a:pathLst>
            </a:custGeom>
            <a:solidFill>
              <a:srgbClr val="000000">
                <a:alpha val="29804"/>
              </a:srgbClr>
            </a:solidFill>
          </p:spPr>
        </p:sp>
        <p:sp>
          <p:nvSpPr>
            <p:cNvPr name="TextBox 13" id="13"/>
            <p:cNvSpPr txBox="true"/>
            <p:nvPr/>
          </p:nvSpPr>
          <p:spPr>
            <a:xfrm>
              <a:off x="0" y="-66675"/>
              <a:ext cx="1599919" cy="2072751"/>
            </a:xfrm>
            <a:prstGeom prst="rect">
              <a:avLst/>
            </a:prstGeom>
          </p:spPr>
          <p:txBody>
            <a:bodyPr anchor="ctr" rtlCol="false" tIns="50800" lIns="50800" bIns="50800" rIns="50800"/>
            <a:lstStyle/>
            <a:p>
              <a:pPr algn="ctr">
                <a:lnSpc>
                  <a:spcPts val="3151"/>
                </a:lnSpc>
              </a:pPr>
            </a:p>
          </p:txBody>
        </p:sp>
      </p:grpSp>
      <p:sp>
        <p:nvSpPr>
          <p:cNvPr name="Freeform 14" id="14"/>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7523994" y="7428679"/>
            <a:ext cx="3353638" cy="1175463"/>
          </a:xfrm>
          <a:custGeom>
            <a:avLst/>
            <a:gdLst/>
            <a:ahLst/>
            <a:cxnLst/>
            <a:rect r="r" b="b" t="t" l="l"/>
            <a:pathLst>
              <a:path h="1175463" w="3353638">
                <a:moveTo>
                  <a:pt x="0" y="0"/>
                </a:moveTo>
                <a:lnTo>
                  <a:pt x="3353638" y="0"/>
                </a:lnTo>
                <a:lnTo>
                  <a:pt x="3353638" y="1175463"/>
                </a:lnTo>
                <a:lnTo>
                  <a:pt x="0" y="1175463"/>
                </a:lnTo>
                <a:lnTo>
                  <a:pt x="0" y="0"/>
                </a:lnTo>
                <a:close/>
              </a:path>
            </a:pathLst>
          </a:custGeom>
          <a:blipFill>
            <a:blip r:embed="rId6">
              <a:alphaModFix amt="50000"/>
            </a:blip>
            <a:stretch>
              <a:fillRect l="0" t="0" r="-42336" b="0"/>
            </a:stretch>
          </a:blipFill>
        </p:spPr>
      </p:sp>
      <p:sp>
        <p:nvSpPr>
          <p:cNvPr name="Freeform 16" id="16"/>
          <p:cNvSpPr/>
          <p:nvPr/>
        </p:nvSpPr>
        <p:spPr>
          <a:xfrm flipH="false" flipV="false" rot="0">
            <a:off x="875067" y="7428679"/>
            <a:ext cx="3352634" cy="1175463"/>
          </a:xfrm>
          <a:custGeom>
            <a:avLst/>
            <a:gdLst/>
            <a:ahLst/>
            <a:cxnLst/>
            <a:rect r="r" b="b" t="t" l="l"/>
            <a:pathLst>
              <a:path h="1175463" w="3352634">
                <a:moveTo>
                  <a:pt x="0" y="0"/>
                </a:moveTo>
                <a:lnTo>
                  <a:pt x="3352634" y="0"/>
                </a:lnTo>
                <a:lnTo>
                  <a:pt x="3352634" y="1175463"/>
                </a:lnTo>
                <a:lnTo>
                  <a:pt x="0" y="1175463"/>
                </a:lnTo>
                <a:lnTo>
                  <a:pt x="0" y="0"/>
                </a:lnTo>
                <a:close/>
              </a:path>
            </a:pathLst>
          </a:custGeom>
          <a:blipFill>
            <a:blip r:embed="rId6">
              <a:alphaModFix amt="50000"/>
            </a:blip>
            <a:stretch>
              <a:fillRect l="-44592" t="-777" r="0" b="-777"/>
            </a:stretch>
          </a:blipFill>
        </p:spPr>
      </p:sp>
      <p:sp>
        <p:nvSpPr>
          <p:cNvPr name="Freeform 17" id="17"/>
          <p:cNvSpPr/>
          <p:nvPr/>
        </p:nvSpPr>
        <p:spPr>
          <a:xfrm flipH="false" flipV="false" rot="0">
            <a:off x="4684901" y="6875403"/>
            <a:ext cx="2382897" cy="2382897"/>
          </a:xfrm>
          <a:custGeom>
            <a:avLst/>
            <a:gdLst/>
            <a:ahLst/>
            <a:cxnLst/>
            <a:rect r="r" b="b" t="t" l="l"/>
            <a:pathLst>
              <a:path h="2382897" w="2382897">
                <a:moveTo>
                  <a:pt x="0" y="0"/>
                </a:moveTo>
                <a:lnTo>
                  <a:pt x="2382897" y="0"/>
                </a:lnTo>
                <a:lnTo>
                  <a:pt x="2382897" y="2382897"/>
                </a:lnTo>
                <a:lnTo>
                  <a:pt x="0" y="2382897"/>
                </a:lnTo>
                <a:lnTo>
                  <a:pt x="0" y="0"/>
                </a:lnTo>
                <a:close/>
              </a:path>
            </a:pathLst>
          </a:custGeom>
          <a:blipFill>
            <a:blip r:embed="rId7"/>
            <a:stretch>
              <a:fillRect l="0" t="0" r="0" b="0"/>
            </a:stretch>
          </a:blipFill>
        </p:spPr>
      </p:sp>
      <p:sp>
        <p:nvSpPr>
          <p:cNvPr name="TextBox 18" id="18"/>
          <p:cNvSpPr txBox="true"/>
          <p:nvPr/>
        </p:nvSpPr>
        <p:spPr>
          <a:xfrm rot="0">
            <a:off x="2089517" y="3427311"/>
            <a:ext cx="8269119" cy="26320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Poppins"/>
                <a:ea typeface="Poppins"/>
                <a:cs typeface="Poppins"/>
                <a:sym typeface="Poppins"/>
              </a:rPr>
              <a:t>Delivered high-quality service as a Premium and High-Value Representative.</a:t>
            </a:r>
          </a:p>
          <a:p>
            <a:pPr algn="just">
              <a:lnSpc>
                <a:spcPts val="3499"/>
              </a:lnSpc>
            </a:pPr>
          </a:p>
          <a:p>
            <a:pPr algn="just" marL="539749" indent="-269875" lvl="1">
              <a:lnSpc>
                <a:spcPts val="3499"/>
              </a:lnSpc>
              <a:buFont typeface="Arial"/>
              <a:buChar char="•"/>
            </a:pPr>
            <a:r>
              <a:rPr lang="en-US" sz="2499">
                <a:solidFill>
                  <a:srgbClr val="FFFFFF"/>
                </a:solidFill>
                <a:latin typeface="Poppins"/>
                <a:ea typeface="Poppins"/>
                <a:cs typeface="Poppins"/>
                <a:sym typeface="Poppins"/>
              </a:rPr>
              <a:t>Managed customer interactions efficiently during an 8-month tenure.</a:t>
            </a:r>
          </a:p>
          <a:p>
            <a:pPr algn="just">
              <a:lnSpc>
                <a:spcPts val="3499"/>
              </a:lnSpc>
            </a:pPr>
          </a:p>
        </p:txBody>
      </p:sp>
      <p:sp>
        <p:nvSpPr>
          <p:cNvPr name="TextBox 19" id="19"/>
          <p:cNvSpPr txBox="true"/>
          <p:nvPr/>
        </p:nvSpPr>
        <p:spPr>
          <a:xfrm rot="0">
            <a:off x="1406464" y="2220268"/>
            <a:ext cx="8797608" cy="950686"/>
          </a:xfrm>
          <a:prstGeom prst="rect">
            <a:avLst/>
          </a:prstGeom>
        </p:spPr>
        <p:txBody>
          <a:bodyPr anchor="t" rtlCol="false" tIns="0" lIns="0" bIns="0" rIns="0">
            <a:spAutoFit/>
          </a:bodyPr>
          <a:lstStyle/>
          <a:p>
            <a:pPr algn="l">
              <a:lnSpc>
                <a:spcPts val="3568"/>
              </a:lnSpc>
            </a:pPr>
            <a:r>
              <a:rPr lang="en-US" sz="3498" spc="-157" b="true">
                <a:solidFill>
                  <a:srgbClr val="FFFFFF"/>
                </a:solidFill>
                <a:latin typeface="Poppins Semi-Bold"/>
                <a:ea typeface="Poppins Semi-Bold"/>
                <a:cs typeface="Poppins Semi-Bold"/>
                <a:sym typeface="Poppins Semi-Bold"/>
              </a:rPr>
              <a:t>Customer Service Representative – Vodafone Egypt – Insource – 2018</a:t>
            </a:r>
          </a:p>
        </p:txBody>
      </p:sp>
      <p:grpSp>
        <p:nvGrpSpPr>
          <p:cNvPr name="Group 20" id="20"/>
          <p:cNvGrpSpPr/>
          <p:nvPr/>
        </p:nvGrpSpPr>
        <p:grpSpPr>
          <a:xfrm rot="0">
            <a:off x="875067" y="6564211"/>
            <a:ext cx="4930200" cy="2904400"/>
            <a:chOff x="0" y="0"/>
            <a:chExt cx="1298489" cy="764945"/>
          </a:xfrm>
        </p:grpSpPr>
        <p:sp>
          <p:nvSpPr>
            <p:cNvPr name="Freeform 21" id="21"/>
            <p:cNvSpPr/>
            <p:nvPr/>
          </p:nvSpPr>
          <p:spPr>
            <a:xfrm flipH="false" flipV="false" rot="0">
              <a:off x="0" y="0"/>
              <a:ext cx="1298489" cy="764945"/>
            </a:xfrm>
            <a:custGeom>
              <a:avLst/>
              <a:gdLst/>
              <a:ahLst/>
              <a:cxnLst/>
              <a:rect r="r" b="b" t="t" l="l"/>
              <a:pathLst>
                <a:path h="764945" w="1298489">
                  <a:moveTo>
                    <a:pt x="0" y="0"/>
                  </a:moveTo>
                  <a:lnTo>
                    <a:pt x="1298489" y="0"/>
                  </a:lnTo>
                  <a:lnTo>
                    <a:pt x="1298489" y="764945"/>
                  </a:lnTo>
                  <a:lnTo>
                    <a:pt x="0" y="764945"/>
                  </a:lnTo>
                  <a:close/>
                </a:path>
              </a:pathLst>
            </a:custGeom>
            <a:gradFill rotWithShape="true">
              <a:gsLst>
                <a:gs pos="0">
                  <a:srgbClr val="000000">
                    <a:alpha val="100000"/>
                  </a:srgbClr>
                </a:gs>
                <a:gs pos="100000">
                  <a:srgbClr val="000000">
                    <a:alpha val="0"/>
                  </a:srgbClr>
                </a:gs>
              </a:gsLst>
              <a:lin ang="0"/>
            </a:gradFill>
          </p:spPr>
        </p:sp>
        <p:sp>
          <p:nvSpPr>
            <p:cNvPr name="TextBox 22" id="22"/>
            <p:cNvSpPr txBox="true"/>
            <p:nvPr/>
          </p:nvSpPr>
          <p:spPr>
            <a:xfrm>
              <a:off x="0" y="-66675"/>
              <a:ext cx="1298489" cy="831620"/>
            </a:xfrm>
            <a:prstGeom prst="rect">
              <a:avLst/>
            </a:prstGeom>
          </p:spPr>
          <p:txBody>
            <a:bodyPr anchor="ctr" rtlCol="false" tIns="50800" lIns="50800" bIns="50800" rIns="50800"/>
            <a:lstStyle/>
            <a:p>
              <a:pPr algn="ctr">
                <a:lnSpc>
                  <a:spcPts val="3151"/>
                </a:lnSpc>
              </a:pPr>
            </a:p>
          </p:txBody>
        </p:sp>
      </p:grpSp>
      <p:grpSp>
        <p:nvGrpSpPr>
          <p:cNvPr name="Group 23" id="23"/>
          <p:cNvGrpSpPr/>
          <p:nvPr/>
        </p:nvGrpSpPr>
        <p:grpSpPr>
          <a:xfrm rot="0">
            <a:off x="5805268" y="6564211"/>
            <a:ext cx="5072364" cy="2904400"/>
            <a:chOff x="0" y="0"/>
            <a:chExt cx="1335931" cy="764945"/>
          </a:xfrm>
        </p:grpSpPr>
        <p:sp>
          <p:nvSpPr>
            <p:cNvPr name="Freeform 24" id="24"/>
            <p:cNvSpPr/>
            <p:nvPr/>
          </p:nvSpPr>
          <p:spPr>
            <a:xfrm flipH="false" flipV="false" rot="0">
              <a:off x="0" y="0"/>
              <a:ext cx="1335931" cy="764945"/>
            </a:xfrm>
            <a:custGeom>
              <a:avLst/>
              <a:gdLst/>
              <a:ahLst/>
              <a:cxnLst/>
              <a:rect r="r" b="b" t="t" l="l"/>
              <a:pathLst>
                <a:path h="764945" w="1335931">
                  <a:moveTo>
                    <a:pt x="0" y="0"/>
                  </a:moveTo>
                  <a:lnTo>
                    <a:pt x="1335931" y="0"/>
                  </a:lnTo>
                  <a:lnTo>
                    <a:pt x="1335931" y="764945"/>
                  </a:lnTo>
                  <a:lnTo>
                    <a:pt x="0" y="764945"/>
                  </a:lnTo>
                  <a:close/>
                </a:path>
              </a:pathLst>
            </a:custGeom>
            <a:gradFill rotWithShape="true">
              <a:gsLst>
                <a:gs pos="0">
                  <a:srgbClr val="000000">
                    <a:alpha val="0"/>
                  </a:srgbClr>
                </a:gs>
                <a:gs pos="100000">
                  <a:srgbClr val="000000">
                    <a:alpha val="100000"/>
                  </a:srgbClr>
                </a:gs>
              </a:gsLst>
              <a:lin ang="0"/>
            </a:gradFill>
          </p:spPr>
        </p:sp>
        <p:sp>
          <p:nvSpPr>
            <p:cNvPr name="TextBox 25" id="25"/>
            <p:cNvSpPr txBox="true"/>
            <p:nvPr/>
          </p:nvSpPr>
          <p:spPr>
            <a:xfrm>
              <a:off x="0" y="-66675"/>
              <a:ext cx="1335931" cy="831620"/>
            </a:xfrm>
            <a:prstGeom prst="rect">
              <a:avLst/>
            </a:prstGeom>
          </p:spPr>
          <p:txBody>
            <a:bodyPr anchor="ctr" rtlCol="false" tIns="50800" lIns="50800" bIns="50800" rIns="50800"/>
            <a:lstStyle/>
            <a:p>
              <a:pPr algn="ctr">
                <a:lnSpc>
                  <a:spcPts val="3151"/>
                </a:lnSpc>
              </a:pPr>
            </a:p>
          </p:txBody>
        </p:sp>
      </p:grpSp>
      <p:grpSp>
        <p:nvGrpSpPr>
          <p:cNvPr name="Group 26" id="26"/>
          <p:cNvGrpSpPr/>
          <p:nvPr/>
        </p:nvGrpSpPr>
        <p:grpSpPr>
          <a:xfrm rot="0">
            <a:off x="11528349" y="813622"/>
            <a:ext cx="1605083" cy="580211"/>
            <a:chOff x="0" y="0"/>
            <a:chExt cx="422738" cy="152813"/>
          </a:xfrm>
        </p:grpSpPr>
        <p:sp>
          <p:nvSpPr>
            <p:cNvPr name="Freeform 27" id="27"/>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28" id="28"/>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grpSp>
        <p:nvGrpSpPr>
          <p:cNvPr name="Group 29" id="29"/>
          <p:cNvGrpSpPr/>
          <p:nvPr/>
        </p:nvGrpSpPr>
        <p:grpSpPr>
          <a:xfrm rot="0">
            <a:off x="12813901" y="1176206"/>
            <a:ext cx="319531" cy="31953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name="TextBox 31" id="31"/>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32" id="32"/>
          <p:cNvSpPr txBox="true"/>
          <p:nvPr/>
        </p:nvSpPr>
        <p:spPr>
          <a:xfrm rot="0">
            <a:off x="12917955" y="1187871"/>
            <a:ext cx="111424" cy="258075"/>
          </a:xfrm>
          <a:prstGeom prst="rect">
            <a:avLst/>
          </a:prstGeom>
        </p:spPr>
        <p:txBody>
          <a:bodyPr anchor="t" rtlCol="false" tIns="0" lIns="0" bIns="0" rIns="0">
            <a:spAutoFit/>
          </a:bodyPr>
          <a:lstStyle/>
          <a:p>
            <a:pPr algn="ctr">
              <a:lnSpc>
                <a:spcPts val="2050"/>
              </a:lnSpc>
            </a:pPr>
            <a:r>
              <a:rPr lang="en-US" sz="1464">
                <a:solidFill>
                  <a:srgbClr val="FFFFFF"/>
                </a:solidFill>
                <a:latin typeface="Poppins"/>
                <a:ea typeface="Poppins"/>
                <a:cs typeface="Poppins"/>
                <a:sym typeface="Poppins"/>
              </a:rPr>
              <a:t>5</a:t>
            </a:r>
          </a:p>
        </p:txBody>
      </p:sp>
      <p:sp>
        <p:nvSpPr>
          <p:cNvPr name="TextBox 33" id="33"/>
          <p:cNvSpPr txBox="true"/>
          <p:nvPr/>
        </p:nvSpPr>
        <p:spPr>
          <a:xfrm rot="0">
            <a:off x="16023566"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Projects</a:t>
            </a:r>
          </a:p>
        </p:txBody>
      </p:sp>
      <p:sp>
        <p:nvSpPr>
          <p:cNvPr name="TextBox 34" id="34"/>
          <p:cNvSpPr txBox="true"/>
          <p:nvPr/>
        </p:nvSpPr>
        <p:spPr>
          <a:xfrm rot="0">
            <a:off x="7514131" y="850117"/>
            <a:ext cx="895829" cy="409568"/>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35" id="35"/>
          <p:cNvSpPr txBox="true"/>
          <p:nvPr/>
        </p:nvSpPr>
        <p:spPr>
          <a:xfrm rot="0">
            <a:off x="9702860" y="843860"/>
            <a:ext cx="909559"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36" id="36"/>
          <p:cNvSpPr txBox="true"/>
          <p:nvPr/>
        </p:nvSpPr>
        <p:spPr>
          <a:xfrm rot="0">
            <a:off x="11905319" y="843860"/>
            <a:ext cx="851144"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Work</a:t>
            </a:r>
          </a:p>
        </p:txBody>
      </p:sp>
      <p:sp>
        <p:nvSpPr>
          <p:cNvPr name="TextBox 37" id="37"/>
          <p:cNvSpPr txBox="true"/>
          <p:nvPr/>
        </p:nvSpPr>
        <p:spPr>
          <a:xfrm rot="0">
            <a:off x="13960653" y="843860"/>
            <a:ext cx="768142"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Skills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018851" y="791876"/>
            <a:ext cx="1605083" cy="580211"/>
            <a:chOff x="0" y="0"/>
            <a:chExt cx="422738" cy="152813"/>
          </a:xfrm>
        </p:grpSpPr>
        <p:sp>
          <p:nvSpPr>
            <p:cNvPr name="Freeform 3" id="3"/>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4" id="4"/>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grpSp>
        <p:nvGrpSpPr>
          <p:cNvPr name="Group 5" id="5"/>
          <p:cNvGrpSpPr/>
          <p:nvPr/>
        </p:nvGrpSpPr>
        <p:grpSpPr>
          <a:xfrm rot="0">
            <a:off x="10427054" y="7375604"/>
            <a:ext cx="2021717" cy="864026"/>
            <a:chOff x="0" y="0"/>
            <a:chExt cx="2695623" cy="1152034"/>
          </a:xfrm>
        </p:grpSpPr>
        <p:grpSp>
          <p:nvGrpSpPr>
            <p:cNvPr name="Group 6" id="6"/>
            <p:cNvGrpSpPr/>
            <p:nvPr/>
          </p:nvGrpSpPr>
          <p:grpSpPr>
            <a:xfrm rot="0">
              <a:off x="0" y="0"/>
              <a:ext cx="1152034" cy="11520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DDDDDD">
                      <a:alpha val="19000"/>
                    </a:srgbClr>
                  </a:gs>
                </a:gsLst>
                <a:lin ang="2700000"/>
              </a:gra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9" id="9"/>
            <p:cNvSpPr/>
            <p:nvPr/>
          </p:nvSpPr>
          <p:spPr>
            <a:xfrm flipH="false" flipV="false" rot="0">
              <a:off x="41264" y="41264"/>
              <a:ext cx="1069507" cy="1069507"/>
            </a:xfrm>
            <a:custGeom>
              <a:avLst/>
              <a:gdLst/>
              <a:ahLst/>
              <a:cxnLst/>
              <a:rect r="r" b="b" t="t" l="l"/>
              <a:pathLst>
                <a:path h="1069507" w="1069507">
                  <a:moveTo>
                    <a:pt x="0" y="0"/>
                  </a:moveTo>
                  <a:lnTo>
                    <a:pt x="1069507" y="0"/>
                  </a:lnTo>
                  <a:lnTo>
                    <a:pt x="1069507" y="1069507"/>
                  </a:lnTo>
                  <a:lnTo>
                    <a:pt x="0" y="1069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57344" y="280747"/>
              <a:ext cx="1438278"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NEXT.JS</a:t>
              </a:r>
            </a:p>
          </p:txBody>
        </p:sp>
      </p:grpSp>
      <p:grpSp>
        <p:nvGrpSpPr>
          <p:cNvPr name="Group 11" id="11"/>
          <p:cNvGrpSpPr/>
          <p:nvPr/>
        </p:nvGrpSpPr>
        <p:grpSpPr>
          <a:xfrm rot="0">
            <a:off x="1412755" y="6019924"/>
            <a:ext cx="1948556" cy="1041355"/>
            <a:chOff x="0" y="0"/>
            <a:chExt cx="2598075" cy="1388473"/>
          </a:xfrm>
        </p:grpSpPr>
        <p:sp>
          <p:nvSpPr>
            <p:cNvPr name="Freeform 12" id="12"/>
            <p:cNvSpPr/>
            <p:nvPr/>
          </p:nvSpPr>
          <p:spPr>
            <a:xfrm flipH="false" flipV="false" rot="0">
              <a:off x="0" y="0"/>
              <a:ext cx="1388473" cy="1388473"/>
            </a:xfrm>
            <a:custGeom>
              <a:avLst/>
              <a:gdLst/>
              <a:ahLst/>
              <a:cxnLst/>
              <a:rect r="r" b="b" t="t" l="l"/>
              <a:pathLst>
                <a:path h="1388473" w="1388473">
                  <a:moveTo>
                    <a:pt x="0" y="0"/>
                  </a:moveTo>
                  <a:lnTo>
                    <a:pt x="1388473" y="0"/>
                  </a:lnTo>
                  <a:lnTo>
                    <a:pt x="1388473" y="1388473"/>
                  </a:lnTo>
                  <a:lnTo>
                    <a:pt x="0" y="1388473"/>
                  </a:lnTo>
                  <a:lnTo>
                    <a:pt x="0" y="0"/>
                  </a:lnTo>
                  <a:close/>
                </a:path>
              </a:pathLst>
            </a:custGeom>
            <a:blipFill>
              <a:blip r:embed="rId4"/>
              <a:stretch>
                <a:fillRect l="0" t="0" r="0" b="0"/>
              </a:stretch>
            </a:blipFill>
          </p:spPr>
        </p:sp>
        <p:sp>
          <p:nvSpPr>
            <p:cNvPr name="TextBox 13" id="13"/>
            <p:cNvSpPr txBox="true"/>
            <p:nvPr/>
          </p:nvSpPr>
          <p:spPr>
            <a:xfrm rot="0">
              <a:off x="1273322" y="458180"/>
              <a:ext cx="1324753"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HTML 5</a:t>
              </a:r>
            </a:p>
          </p:txBody>
        </p:sp>
      </p:grpSp>
      <p:grpSp>
        <p:nvGrpSpPr>
          <p:cNvPr name="Group 14" id="14"/>
          <p:cNvGrpSpPr/>
          <p:nvPr/>
        </p:nvGrpSpPr>
        <p:grpSpPr>
          <a:xfrm rot="0">
            <a:off x="3653782" y="6008983"/>
            <a:ext cx="1814743" cy="1052296"/>
            <a:chOff x="0" y="0"/>
            <a:chExt cx="2419658" cy="1403061"/>
          </a:xfrm>
        </p:grpSpPr>
        <p:sp>
          <p:nvSpPr>
            <p:cNvPr name="Freeform 15" id="15"/>
            <p:cNvSpPr/>
            <p:nvPr/>
          </p:nvSpPr>
          <p:spPr>
            <a:xfrm flipH="false" flipV="false" rot="0">
              <a:off x="0" y="0"/>
              <a:ext cx="1403061" cy="1403061"/>
            </a:xfrm>
            <a:custGeom>
              <a:avLst/>
              <a:gdLst/>
              <a:ahLst/>
              <a:cxnLst/>
              <a:rect r="r" b="b" t="t" l="l"/>
              <a:pathLst>
                <a:path h="1403061" w="1403061">
                  <a:moveTo>
                    <a:pt x="0" y="0"/>
                  </a:moveTo>
                  <a:lnTo>
                    <a:pt x="1403061" y="0"/>
                  </a:lnTo>
                  <a:lnTo>
                    <a:pt x="1403061" y="1403061"/>
                  </a:lnTo>
                  <a:lnTo>
                    <a:pt x="0" y="1403061"/>
                  </a:lnTo>
                  <a:lnTo>
                    <a:pt x="0" y="0"/>
                  </a:lnTo>
                  <a:close/>
                </a:path>
              </a:pathLst>
            </a:custGeom>
            <a:blipFill>
              <a:blip r:embed="rId5"/>
              <a:stretch>
                <a:fillRect l="0" t="0" r="0" b="0"/>
              </a:stretch>
            </a:blipFill>
          </p:spPr>
        </p:sp>
        <p:sp>
          <p:nvSpPr>
            <p:cNvPr name="TextBox 16" id="16"/>
            <p:cNvSpPr txBox="true"/>
            <p:nvPr/>
          </p:nvSpPr>
          <p:spPr>
            <a:xfrm rot="0">
              <a:off x="1297714" y="472768"/>
              <a:ext cx="1121943"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CSS 3</a:t>
              </a:r>
            </a:p>
          </p:txBody>
        </p:sp>
      </p:grpSp>
      <p:grpSp>
        <p:nvGrpSpPr>
          <p:cNvPr name="Group 17" id="17"/>
          <p:cNvGrpSpPr/>
          <p:nvPr/>
        </p:nvGrpSpPr>
        <p:grpSpPr>
          <a:xfrm rot="0">
            <a:off x="5763801" y="6192147"/>
            <a:ext cx="2848694" cy="807610"/>
            <a:chOff x="0" y="0"/>
            <a:chExt cx="3798258" cy="1076813"/>
          </a:xfrm>
        </p:grpSpPr>
        <p:sp>
          <p:nvSpPr>
            <p:cNvPr name="Freeform 18" id="18"/>
            <p:cNvSpPr/>
            <p:nvPr/>
          </p:nvSpPr>
          <p:spPr>
            <a:xfrm flipH="false" flipV="false" rot="0">
              <a:off x="0" y="0"/>
              <a:ext cx="1351295" cy="1076813"/>
            </a:xfrm>
            <a:custGeom>
              <a:avLst/>
              <a:gdLst/>
              <a:ahLst/>
              <a:cxnLst/>
              <a:rect r="r" b="b" t="t" l="l"/>
              <a:pathLst>
                <a:path h="1076813" w="1351295">
                  <a:moveTo>
                    <a:pt x="0" y="0"/>
                  </a:moveTo>
                  <a:lnTo>
                    <a:pt x="1351295" y="0"/>
                  </a:lnTo>
                  <a:lnTo>
                    <a:pt x="1351295" y="1076813"/>
                  </a:lnTo>
                  <a:lnTo>
                    <a:pt x="0" y="1076813"/>
                  </a:lnTo>
                  <a:lnTo>
                    <a:pt x="0" y="0"/>
                  </a:lnTo>
                  <a:close/>
                </a:path>
              </a:pathLst>
            </a:custGeom>
            <a:blipFill>
              <a:blip r:embed="rId6"/>
              <a:stretch>
                <a:fillRect l="0" t="0" r="0" b="0"/>
              </a:stretch>
            </a:blipFill>
          </p:spPr>
        </p:sp>
        <p:sp>
          <p:nvSpPr>
            <p:cNvPr name="TextBox 19" id="19"/>
            <p:cNvSpPr txBox="true"/>
            <p:nvPr/>
          </p:nvSpPr>
          <p:spPr>
            <a:xfrm rot="0">
              <a:off x="1516395" y="243136"/>
              <a:ext cx="2281864"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BOOTSTRAP</a:t>
              </a:r>
            </a:p>
          </p:txBody>
        </p:sp>
      </p:grpSp>
      <p:grpSp>
        <p:nvGrpSpPr>
          <p:cNvPr name="Group 20" id="20"/>
          <p:cNvGrpSpPr/>
          <p:nvPr/>
        </p:nvGrpSpPr>
        <p:grpSpPr>
          <a:xfrm rot="0">
            <a:off x="8907769" y="6221907"/>
            <a:ext cx="1518217" cy="748091"/>
            <a:chOff x="0" y="0"/>
            <a:chExt cx="2024289" cy="997455"/>
          </a:xfrm>
        </p:grpSpPr>
        <p:sp>
          <p:nvSpPr>
            <p:cNvPr name="Freeform 21" id="21"/>
            <p:cNvSpPr/>
            <p:nvPr/>
          </p:nvSpPr>
          <p:spPr>
            <a:xfrm flipH="false" flipV="false" rot="0">
              <a:off x="0" y="0"/>
              <a:ext cx="997455" cy="997455"/>
            </a:xfrm>
            <a:custGeom>
              <a:avLst/>
              <a:gdLst/>
              <a:ahLst/>
              <a:cxnLst/>
              <a:rect r="r" b="b" t="t" l="l"/>
              <a:pathLst>
                <a:path h="997455" w="997455">
                  <a:moveTo>
                    <a:pt x="0" y="0"/>
                  </a:moveTo>
                  <a:lnTo>
                    <a:pt x="997455" y="0"/>
                  </a:lnTo>
                  <a:lnTo>
                    <a:pt x="997455" y="997455"/>
                  </a:lnTo>
                  <a:lnTo>
                    <a:pt x="0" y="997455"/>
                  </a:lnTo>
                  <a:lnTo>
                    <a:pt x="0" y="0"/>
                  </a:lnTo>
                  <a:close/>
                </a:path>
              </a:pathLst>
            </a:custGeom>
            <a:blipFill>
              <a:blip r:embed="rId7"/>
              <a:stretch>
                <a:fillRect l="0" t="0" r="0" b="0"/>
              </a:stretch>
            </a:blipFill>
          </p:spPr>
        </p:sp>
        <p:sp>
          <p:nvSpPr>
            <p:cNvPr name="TextBox 22" id="22"/>
            <p:cNvSpPr txBox="true"/>
            <p:nvPr/>
          </p:nvSpPr>
          <p:spPr>
            <a:xfrm rot="0">
              <a:off x="1023171" y="203457"/>
              <a:ext cx="1001118"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SASS</a:t>
              </a:r>
            </a:p>
          </p:txBody>
        </p:sp>
      </p:grpSp>
      <p:grpSp>
        <p:nvGrpSpPr>
          <p:cNvPr name="Group 23" id="23"/>
          <p:cNvGrpSpPr/>
          <p:nvPr/>
        </p:nvGrpSpPr>
        <p:grpSpPr>
          <a:xfrm rot="0">
            <a:off x="10758154" y="6322702"/>
            <a:ext cx="3106185" cy="546502"/>
            <a:chOff x="0" y="0"/>
            <a:chExt cx="4141580" cy="728669"/>
          </a:xfrm>
        </p:grpSpPr>
        <p:sp>
          <p:nvSpPr>
            <p:cNvPr name="Freeform 24" id="24"/>
            <p:cNvSpPr/>
            <p:nvPr/>
          </p:nvSpPr>
          <p:spPr>
            <a:xfrm flipH="false" flipV="false" rot="0">
              <a:off x="0" y="0"/>
              <a:ext cx="1192367" cy="728669"/>
            </a:xfrm>
            <a:custGeom>
              <a:avLst/>
              <a:gdLst/>
              <a:ahLst/>
              <a:cxnLst/>
              <a:rect r="r" b="b" t="t" l="l"/>
              <a:pathLst>
                <a:path h="728669" w="1192367">
                  <a:moveTo>
                    <a:pt x="0" y="0"/>
                  </a:moveTo>
                  <a:lnTo>
                    <a:pt x="1192367" y="0"/>
                  </a:lnTo>
                  <a:lnTo>
                    <a:pt x="1192367" y="728669"/>
                  </a:lnTo>
                  <a:lnTo>
                    <a:pt x="0" y="728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312147" y="124633"/>
              <a:ext cx="2829433"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TAILWINDCSS 4</a:t>
              </a:r>
            </a:p>
          </p:txBody>
        </p:sp>
      </p:grpSp>
      <p:grpSp>
        <p:nvGrpSpPr>
          <p:cNvPr name="Group 26" id="26"/>
          <p:cNvGrpSpPr/>
          <p:nvPr/>
        </p:nvGrpSpPr>
        <p:grpSpPr>
          <a:xfrm rot="0">
            <a:off x="14159613" y="6192147"/>
            <a:ext cx="2715631" cy="823027"/>
            <a:chOff x="0" y="0"/>
            <a:chExt cx="3620842" cy="1097370"/>
          </a:xfrm>
        </p:grpSpPr>
        <p:sp>
          <p:nvSpPr>
            <p:cNvPr name="Freeform 27" id="27"/>
            <p:cNvSpPr/>
            <p:nvPr/>
          </p:nvSpPr>
          <p:spPr>
            <a:xfrm flipH="false" flipV="false" rot="0">
              <a:off x="0" y="0"/>
              <a:ext cx="1097370" cy="1097370"/>
            </a:xfrm>
            <a:custGeom>
              <a:avLst/>
              <a:gdLst/>
              <a:ahLst/>
              <a:cxnLst/>
              <a:rect r="r" b="b" t="t" l="l"/>
              <a:pathLst>
                <a:path h="1097370" w="1097370">
                  <a:moveTo>
                    <a:pt x="0" y="0"/>
                  </a:moveTo>
                  <a:lnTo>
                    <a:pt x="1097370" y="0"/>
                  </a:lnTo>
                  <a:lnTo>
                    <a:pt x="1097370" y="1097370"/>
                  </a:lnTo>
                  <a:lnTo>
                    <a:pt x="0" y="10973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1349919" y="253415"/>
              <a:ext cx="2270923"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MATERIAL UI</a:t>
              </a:r>
            </a:p>
          </p:txBody>
        </p:sp>
      </p:grpSp>
      <p:grpSp>
        <p:nvGrpSpPr>
          <p:cNvPr name="Group 29" id="29"/>
          <p:cNvGrpSpPr/>
          <p:nvPr/>
        </p:nvGrpSpPr>
        <p:grpSpPr>
          <a:xfrm rot="0">
            <a:off x="1425815" y="7462595"/>
            <a:ext cx="3542405" cy="690042"/>
            <a:chOff x="0" y="0"/>
            <a:chExt cx="4723207" cy="920056"/>
          </a:xfrm>
        </p:grpSpPr>
        <p:sp>
          <p:nvSpPr>
            <p:cNvPr name="Freeform 30" id="30"/>
            <p:cNvSpPr/>
            <p:nvPr/>
          </p:nvSpPr>
          <p:spPr>
            <a:xfrm flipH="false" flipV="false" rot="0">
              <a:off x="0" y="0"/>
              <a:ext cx="920056" cy="920056"/>
            </a:xfrm>
            <a:custGeom>
              <a:avLst/>
              <a:gdLst/>
              <a:ahLst/>
              <a:cxnLst/>
              <a:rect r="r" b="b" t="t" l="l"/>
              <a:pathLst>
                <a:path h="920056" w="920056">
                  <a:moveTo>
                    <a:pt x="0" y="0"/>
                  </a:moveTo>
                  <a:lnTo>
                    <a:pt x="920056" y="0"/>
                  </a:lnTo>
                  <a:lnTo>
                    <a:pt x="920056" y="920056"/>
                  </a:lnTo>
                  <a:lnTo>
                    <a:pt x="0" y="9200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1" id="31"/>
            <p:cNvSpPr txBox="true"/>
            <p:nvPr/>
          </p:nvSpPr>
          <p:spPr>
            <a:xfrm rot="0">
              <a:off x="920056" y="164758"/>
              <a:ext cx="3803150"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JAVASCRIPT (ES6+)</a:t>
              </a:r>
            </a:p>
          </p:txBody>
        </p:sp>
      </p:grpSp>
      <p:grpSp>
        <p:nvGrpSpPr>
          <p:cNvPr name="Group 32" id="32"/>
          <p:cNvGrpSpPr/>
          <p:nvPr/>
        </p:nvGrpSpPr>
        <p:grpSpPr>
          <a:xfrm rot="0">
            <a:off x="7968185" y="7412113"/>
            <a:ext cx="2154069" cy="791007"/>
            <a:chOff x="0" y="0"/>
            <a:chExt cx="2872093" cy="1054676"/>
          </a:xfrm>
        </p:grpSpPr>
        <p:sp>
          <p:nvSpPr>
            <p:cNvPr name="Freeform 33" id="33"/>
            <p:cNvSpPr/>
            <p:nvPr/>
          </p:nvSpPr>
          <p:spPr>
            <a:xfrm flipH="false" flipV="false" rot="0">
              <a:off x="0" y="0"/>
              <a:ext cx="1054676" cy="1054676"/>
            </a:xfrm>
            <a:custGeom>
              <a:avLst/>
              <a:gdLst/>
              <a:ahLst/>
              <a:cxnLst/>
              <a:rect r="r" b="b" t="t" l="l"/>
              <a:pathLst>
                <a:path h="1054676" w="1054676">
                  <a:moveTo>
                    <a:pt x="0" y="0"/>
                  </a:moveTo>
                  <a:lnTo>
                    <a:pt x="1054676" y="0"/>
                  </a:lnTo>
                  <a:lnTo>
                    <a:pt x="1054676" y="1054676"/>
                  </a:lnTo>
                  <a:lnTo>
                    <a:pt x="0" y="1054676"/>
                  </a:lnTo>
                  <a:lnTo>
                    <a:pt x="0" y="0"/>
                  </a:lnTo>
                  <a:close/>
                </a:path>
              </a:pathLst>
            </a:custGeom>
            <a:blipFill>
              <a:blip r:embed="rId14"/>
              <a:stretch>
                <a:fillRect l="0" t="0" r="0" b="0"/>
              </a:stretch>
            </a:blipFill>
          </p:spPr>
        </p:sp>
        <p:sp>
          <p:nvSpPr>
            <p:cNvPr name="TextBox 34" id="34"/>
            <p:cNvSpPr txBox="true"/>
            <p:nvPr/>
          </p:nvSpPr>
          <p:spPr>
            <a:xfrm rot="0">
              <a:off x="1169654" y="232068"/>
              <a:ext cx="1702438"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REACT.JS</a:t>
              </a:r>
            </a:p>
          </p:txBody>
        </p:sp>
      </p:grpSp>
      <p:grpSp>
        <p:nvGrpSpPr>
          <p:cNvPr name="Group 35" id="35"/>
          <p:cNvGrpSpPr/>
          <p:nvPr/>
        </p:nvGrpSpPr>
        <p:grpSpPr>
          <a:xfrm rot="0">
            <a:off x="5266528" y="7462595"/>
            <a:ext cx="2399635" cy="690042"/>
            <a:chOff x="0" y="0"/>
            <a:chExt cx="3199514" cy="920056"/>
          </a:xfrm>
        </p:grpSpPr>
        <p:sp>
          <p:nvSpPr>
            <p:cNvPr name="Freeform 36" id="36"/>
            <p:cNvSpPr/>
            <p:nvPr/>
          </p:nvSpPr>
          <p:spPr>
            <a:xfrm flipH="false" flipV="false" rot="0">
              <a:off x="0" y="0"/>
              <a:ext cx="920056" cy="920056"/>
            </a:xfrm>
            <a:custGeom>
              <a:avLst/>
              <a:gdLst/>
              <a:ahLst/>
              <a:cxnLst/>
              <a:rect r="r" b="b" t="t" l="l"/>
              <a:pathLst>
                <a:path h="920056" w="920056">
                  <a:moveTo>
                    <a:pt x="0" y="0"/>
                  </a:moveTo>
                  <a:lnTo>
                    <a:pt x="920056" y="0"/>
                  </a:lnTo>
                  <a:lnTo>
                    <a:pt x="920056" y="920056"/>
                  </a:lnTo>
                  <a:lnTo>
                    <a:pt x="0" y="92005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7" id="37"/>
            <p:cNvSpPr txBox="true"/>
            <p:nvPr/>
          </p:nvSpPr>
          <p:spPr>
            <a:xfrm rot="0">
              <a:off x="1070356" y="164758"/>
              <a:ext cx="2129158"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TYPESCRIPT</a:t>
              </a:r>
            </a:p>
          </p:txBody>
        </p:sp>
      </p:grpSp>
      <p:grpSp>
        <p:nvGrpSpPr>
          <p:cNvPr name="Group 38" id="38"/>
          <p:cNvGrpSpPr/>
          <p:nvPr/>
        </p:nvGrpSpPr>
        <p:grpSpPr>
          <a:xfrm rot="0">
            <a:off x="12641706" y="7462595"/>
            <a:ext cx="2149550" cy="740525"/>
            <a:chOff x="0" y="0"/>
            <a:chExt cx="2866067" cy="987366"/>
          </a:xfrm>
        </p:grpSpPr>
        <p:sp>
          <p:nvSpPr>
            <p:cNvPr name="Freeform 39" id="39"/>
            <p:cNvSpPr/>
            <p:nvPr/>
          </p:nvSpPr>
          <p:spPr>
            <a:xfrm flipH="false" flipV="false" rot="0">
              <a:off x="0" y="0"/>
              <a:ext cx="987366" cy="987366"/>
            </a:xfrm>
            <a:custGeom>
              <a:avLst/>
              <a:gdLst/>
              <a:ahLst/>
              <a:cxnLst/>
              <a:rect r="r" b="b" t="t" l="l"/>
              <a:pathLst>
                <a:path h="987366" w="987366">
                  <a:moveTo>
                    <a:pt x="0" y="0"/>
                  </a:moveTo>
                  <a:lnTo>
                    <a:pt x="987366" y="0"/>
                  </a:lnTo>
                  <a:lnTo>
                    <a:pt x="987366" y="987366"/>
                  </a:lnTo>
                  <a:lnTo>
                    <a:pt x="0" y="98736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0" id="40"/>
            <p:cNvSpPr txBox="true"/>
            <p:nvPr/>
          </p:nvSpPr>
          <p:spPr>
            <a:xfrm rot="0">
              <a:off x="1165006" y="232068"/>
              <a:ext cx="1701061"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REDUX.JS</a:t>
              </a:r>
            </a:p>
          </p:txBody>
        </p:sp>
      </p:grpSp>
      <p:grpSp>
        <p:nvGrpSpPr>
          <p:cNvPr name="Group 41" id="41"/>
          <p:cNvGrpSpPr/>
          <p:nvPr/>
        </p:nvGrpSpPr>
        <p:grpSpPr>
          <a:xfrm rot="0">
            <a:off x="14981756" y="7499105"/>
            <a:ext cx="1880428" cy="740525"/>
            <a:chOff x="0" y="0"/>
            <a:chExt cx="2507238" cy="987366"/>
          </a:xfrm>
        </p:grpSpPr>
        <p:sp>
          <p:nvSpPr>
            <p:cNvPr name="Freeform 42" id="42"/>
            <p:cNvSpPr/>
            <p:nvPr/>
          </p:nvSpPr>
          <p:spPr>
            <a:xfrm flipH="false" flipV="false" rot="0">
              <a:off x="0" y="0"/>
              <a:ext cx="987366" cy="987366"/>
            </a:xfrm>
            <a:custGeom>
              <a:avLst/>
              <a:gdLst/>
              <a:ahLst/>
              <a:cxnLst/>
              <a:rect r="r" b="b" t="t" l="l"/>
              <a:pathLst>
                <a:path h="987366" w="987366">
                  <a:moveTo>
                    <a:pt x="0" y="0"/>
                  </a:moveTo>
                  <a:lnTo>
                    <a:pt x="987366" y="0"/>
                  </a:lnTo>
                  <a:lnTo>
                    <a:pt x="987366" y="987366"/>
                  </a:lnTo>
                  <a:lnTo>
                    <a:pt x="0" y="98736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43" id="43"/>
            <p:cNvSpPr txBox="true"/>
            <p:nvPr/>
          </p:nvSpPr>
          <p:spPr>
            <a:xfrm rot="0">
              <a:off x="1068959" y="232068"/>
              <a:ext cx="1438278"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JQUERY</a:t>
              </a:r>
            </a:p>
          </p:txBody>
        </p:sp>
      </p:grpSp>
      <p:grpSp>
        <p:nvGrpSpPr>
          <p:cNvPr name="Group 44" id="44"/>
          <p:cNvGrpSpPr/>
          <p:nvPr/>
        </p:nvGrpSpPr>
        <p:grpSpPr>
          <a:xfrm rot="0">
            <a:off x="2063371" y="8766789"/>
            <a:ext cx="1569240" cy="673411"/>
            <a:chOff x="0" y="0"/>
            <a:chExt cx="2092320" cy="897882"/>
          </a:xfrm>
        </p:grpSpPr>
        <p:sp>
          <p:nvSpPr>
            <p:cNvPr name="Freeform 45" id="45"/>
            <p:cNvSpPr/>
            <p:nvPr/>
          </p:nvSpPr>
          <p:spPr>
            <a:xfrm flipH="false" flipV="false" rot="0">
              <a:off x="0" y="0"/>
              <a:ext cx="897882" cy="897882"/>
            </a:xfrm>
            <a:custGeom>
              <a:avLst/>
              <a:gdLst/>
              <a:ahLst/>
              <a:cxnLst/>
              <a:rect r="r" b="b" t="t" l="l"/>
              <a:pathLst>
                <a:path h="897882" w="897882">
                  <a:moveTo>
                    <a:pt x="0" y="0"/>
                  </a:moveTo>
                  <a:lnTo>
                    <a:pt x="897882" y="0"/>
                  </a:lnTo>
                  <a:lnTo>
                    <a:pt x="897882" y="897882"/>
                  </a:lnTo>
                  <a:lnTo>
                    <a:pt x="0" y="89788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46" id="46"/>
            <p:cNvSpPr txBox="true"/>
            <p:nvPr/>
          </p:nvSpPr>
          <p:spPr>
            <a:xfrm rot="0">
              <a:off x="897882" y="153671"/>
              <a:ext cx="1194438"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FIGMA</a:t>
              </a:r>
            </a:p>
          </p:txBody>
        </p:sp>
      </p:grpSp>
      <p:grpSp>
        <p:nvGrpSpPr>
          <p:cNvPr name="Group 47" id="47"/>
          <p:cNvGrpSpPr/>
          <p:nvPr/>
        </p:nvGrpSpPr>
        <p:grpSpPr>
          <a:xfrm rot="0">
            <a:off x="3842161" y="8553954"/>
            <a:ext cx="1877772" cy="1099080"/>
            <a:chOff x="0" y="0"/>
            <a:chExt cx="2503696" cy="1465439"/>
          </a:xfrm>
        </p:grpSpPr>
        <p:sp>
          <p:nvSpPr>
            <p:cNvPr name="Freeform 48" id="48"/>
            <p:cNvSpPr/>
            <p:nvPr/>
          </p:nvSpPr>
          <p:spPr>
            <a:xfrm flipH="false" flipV="false" rot="0">
              <a:off x="0" y="0"/>
              <a:ext cx="1465439" cy="1465439"/>
            </a:xfrm>
            <a:custGeom>
              <a:avLst/>
              <a:gdLst/>
              <a:ahLst/>
              <a:cxnLst/>
              <a:rect r="r" b="b" t="t" l="l"/>
              <a:pathLst>
                <a:path h="1465439" w="1465439">
                  <a:moveTo>
                    <a:pt x="0" y="0"/>
                  </a:moveTo>
                  <a:lnTo>
                    <a:pt x="1465439" y="0"/>
                  </a:lnTo>
                  <a:lnTo>
                    <a:pt x="1465439" y="1465439"/>
                  </a:lnTo>
                  <a:lnTo>
                    <a:pt x="0" y="146543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49" id="49"/>
            <p:cNvSpPr txBox="true"/>
            <p:nvPr/>
          </p:nvSpPr>
          <p:spPr>
            <a:xfrm rot="0">
              <a:off x="1634124" y="437450"/>
              <a:ext cx="869573"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NPM</a:t>
              </a:r>
            </a:p>
          </p:txBody>
        </p:sp>
      </p:grpSp>
      <p:grpSp>
        <p:nvGrpSpPr>
          <p:cNvPr name="Group 50" id="50"/>
          <p:cNvGrpSpPr/>
          <p:nvPr/>
        </p:nvGrpSpPr>
        <p:grpSpPr>
          <a:xfrm rot="0">
            <a:off x="5929483" y="8683849"/>
            <a:ext cx="2780024" cy="839291"/>
            <a:chOff x="0" y="0"/>
            <a:chExt cx="3706699" cy="1119055"/>
          </a:xfrm>
        </p:grpSpPr>
        <p:sp>
          <p:nvSpPr>
            <p:cNvPr name="Freeform 51" id="51"/>
            <p:cNvSpPr/>
            <p:nvPr/>
          </p:nvSpPr>
          <p:spPr>
            <a:xfrm flipH="false" flipV="false" rot="0">
              <a:off x="0" y="0"/>
              <a:ext cx="1119055" cy="1119055"/>
            </a:xfrm>
            <a:custGeom>
              <a:avLst/>
              <a:gdLst/>
              <a:ahLst/>
              <a:cxnLst/>
              <a:rect r="r" b="b" t="t" l="l"/>
              <a:pathLst>
                <a:path h="1119055" w="1119055">
                  <a:moveTo>
                    <a:pt x="0" y="0"/>
                  </a:moveTo>
                  <a:lnTo>
                    <a:pt x="1119055" y="0"/>
                  </a:lnTo>
                  <a:lnTo>
                    <a:pt x="1119055" y="1119055"/>
                  </a:lnTo>
                  <a:lnTo>
                    <a:pt x="0" y="111905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52" id="52"/>
            <p:cNvSpPr txBox="true"/>
            <p:nvPr/>
          </p:nvSpPr>
          <p:spPr>
            <a:xfrm rot="0">
              <a:off x="1272741" y="264257"/>
              <a:ext cx="2433958"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GIT &amp; GITHUB</a:t>
              </a:r>
            </a:p>
          </p:txBody>
        </p:sp>
      </p:grpSp>
      <p:grpSp>
        <p:nvGrpSpPr>
          <p:cNvPr name="Group 53" id="53"/>
          <p:cNvGrpSpPr/>
          <p:nvPr/>
        </p:nvGrpSpPr>
        <p:grpSpPr>
          <a:xfrm rot="0">
            <a:off x="8919057" y="8618902"/>
            <a:ext cx="3853146" cy="969185"/>
            <a:chOff x="0" y="0"/>
            <a:chExt cx="5137528" cy="1292247"/>
          </a:xfrm>
        </p:grpSpPr>
        <p:sp>
          <p:nvSpPr>
            <p:cNvPr name="Freeform 54" id="54"/>
            <p:cNvSpPr/>
            <p:nvPr/>
          </p:nvSpPr>
          <p:spPr>
            <a:xfrm flipH="false" flipV="false" rot="0">
              <a:off x="0" y="0"/>
              <a:ext cx="1292247" cy="1292247"/>
            </a:xfrm>
            <a:custGeom>
              <a:avLst/>
              <a:gdLst/>
              <a:ahLst/>
              <a:cxnLst/>
              <a:rect r="r" b="b" t="t" l="l"/>
              <a:pathLst>
                <a:path h="1292247" w="1292247">
                  <a:moveTo>
                    <a:pt x="0" y="0"/>
                  </a:moveTo>
                  <a:lnTo>
                    <a:pt x="1292247" y="0"/>
                  </a:lnTo>
                  <a:lnTo>
                    <a:pt x="1292247" y="1292247"/>
                  </a:lnTo>
                  <a:lnTo>
                    <a:pt x="0" y="1292247"/>
                  </a:lnTo>
                  <a:lnTo>
                    <a:pt x="0" y="0"/>
                  </a:lnTo>
                  <a:close/>
                </a:path>
              </a:pathLst>
            </a:custGeom>
            <a:blipFill>
              <a:blip r:embed="rId27"/>
              <a:stretch>
                <a:fillRect l="0" t="0" r="0" b="0"/>
              </a:stretch>
            </a:blipFill>
          </p:spPr>
        </p:sp>
        <p:sp>
          <p:nvSpPr>
            <p:cNvPr name="TextBox 55" id="55"/>
            <p:cNvSpPr txBox="true"/>
            <p:nvPr/>
          </p:nvSpPr>
          <p:spPr>
            <a:xfrm rot="0">
              <a:off x="1412363" y="350853"/>
              <a:ext cx="3725165"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RESPONSIVE DESIGN</a:t>
              </a:r>
            </a:p>
          </p:txBody>
        </p:sp>
      </p:grpSp>
      <p:grpSp>
        <p:nvGrpSpPr>
          <p:cNvPr name="Group 56" id="56"/>
          <p:cNvGrpSpPr/>
          <p:nvPr/>
        </p:nvGrpSpPr>
        <p:grpSpPr>
          <a:xfrm rot="0">
            <a:off x="12979533" y="8683849"/>
            <a:ext cx="3245096" cy="839291"/>
            <a:chOff x="0" y="0"/>
            <a:chExt cx="4326795" cy="1119055"/>
          </a:xfrm>
        </p:grpSpPr>
        <p:sp>
          <p:nvSpPr>
            <p:cNvPr name="Freeform 57" id="57"/>
            <p:cNvSpPr/>
            <p:nvPr/>
          </p:nvSpPr>
          <p:spPr>
            <a:xfrm flipH="false" flipV="false" rot="0">
              <a:off x="0" y="0"/>
              <a:ext cx="1119055" cy="1119055"/>
            </a:xfrm>
            <a:custGeom>
              <a:avLst/>
              <a:gdLst/>
              <a:ahLst/>
              <a:cxnLst/>
              <a:rect r="r" b="b" t="t" l="l"/>
              <a:pathLst>
                <a:path h="1119055" w="1119055">
                  <a:moveTo>
                    <a:pt x="0" y="0"/>
                  </a:moveTo>
                  <a:lnTo>
                    <a:pt x="1119055" y="0"/>
                  </a:lnTo>
                  <a:lnTo>
                    <a:pt x="1119055" y="1119055"/>
                  </a:lnTo>
                  <a:lnTo>
                    <a:pt x="0" y="1119055"/>
                  </a:lnTo>
                  <a:lnTo>
                    <a:pt x="0" y="0"/>
                  </a:lnTo>
                  <a:close/>
                </a:path>
              </a:pathLst>
            </a:custGeom>
            <a:blipFill>
              <a:blip r:embed="rId28"/>
              <a:stretch>
                <a:fillRect l="0" t="0" r="0" b="0"/>
              </a:stretch>
            </a:blipFill>
          </p:spPr>
        </p:sp>
        <p:sp>
          <p:nvSpPr>
            <p:cNvPr name="TextBox 58" id="58"/>
            <p:cNvSpPr txBox="true"/>
            <p:nvPr/>
          </p:nvSpPr>
          <p:spPr>
            <a:xfrm rot="0">
              <a:off x="1119055" y="264257"/>
              <a:ext cx="3207740" cy="523865"/>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API INTEGRATION</a:t>
              </a:r>
            </a:p>
          </p:txBody>
        </p:sp>
      </p:grpSp>
      <p:grpSp>
        <p:nvGrpSpPr>
          <p:cNvPr name="Group 59" id="59"/>
          <p:cNvGrpSpPr/>
          <p:nvPr/>
        </p:nvGrpSpPr>
        <p:grpSpPr>
          <a:xfrm rot="0">
            <a:off x="-56782" y="0"/>
            <a:ext cx="3567689" cy="10477500"/>
            <a:chOff x="0" y="0"/>
            <a:chExt cx="939638" cy="2759506"/>
          </a:xfrm>
        </p:grpSpPr>
        <p:sp>
          <p:nvSpPr>
            <p:cNvPr name="Freeform 60" id="60"/>
            <p:cNvSpPr/>
            <p:nvPr/>
          </p:nvSpPr>
          <p:spPr>
            <a:xfrm flipH="false" flipV="false" rot="0">
              <a:off x="0" y="0"/>
              <a:ext cx="939638" cy="2759506"/>
            </a:xfrm>
            <a:custGeom>
              <a:avLst/>
              <a:gdLst/>
              <a:ahLst/>
              <a:cxnLst/>
              <a:rect r="r" b="b" t="t" l="l"/>
              <a:pathLst>
                <a:path h="2759506" w="939638">
                  <a:moveTo>
                    <a:pt x="0" y="0"/>
                  </a:moveTo>
                  <a:lnTo>
                    <a:pt x="939638" y="0"/>
                  </a:lnTo>
                  <a:lnTo>
                    <a:pt x="939638" y="2759506"/>
                  </a:lnTo>
                  <a:lnTo>
                    <a:pt x="0" y="2759506"/>
                  </a:lnTo>
                  <a:close/>
                </a:path>
              </a:pathLst>
            </a:custGeom>
            <a:gradFill rotWithShape="true">
              <a:gsLst>
                <a:gs pos="0">
                  <a:srgbClr val="000000">
                    <a:alpha val="100000"/>
                  </a:srgbClr>
                </a:gs>
                <a:gs pos="100000">
                  <a:srgbClr val="000000">
                    <a:alpha val="0"/>
                  </a:srgbClr>
                </a:gs>
              </a:gsLst>
              <a:lin ang="0"/>
            </a:gradFill>
          </p:spPr>
        </p:sp>
        <p:sp>
          <p:nvSpPr>
            <p:cNvPr name="TextBox 61" id="61"/>
            <p:cNvSpPr txBox="true"/>
            <p:nvPr/>
          </p:nvSpPr>
          <p:spPr>
            <a:xfrm>
              <a:off x="0" y="-66675"/>
              <a:ext cx="939638" cy="2826181"/>
            </a:xfrm>
            <a:prstGeom prst="rect">
              <a:avLst/>
            </a:prstGeom>
          </p:spPr>
          <p:txBody>
            <a:bodyPr anchor="ctr" rtlCol="false" tIns="50800" lIns="50800" bIns="50800" rIns="50800"/>
            <a:lstStyle/>
            <a:p>
              <a:pPr algn="ctr">
                <a:lnSpc>
                  <a:spcPts val="3151"/>
                </a:lnSpc>
              </a:pPr>
            </a:p>
          </p:txBody>
        </p:sp>
      </p:grpSp>
      <p:sp>
        <p:nvSpPr>
          <p:cNvPr name="TextBox 62" id="62"/>
          <p:cNvSpPr txBox="true"/>
          <p:nvPr/>
        </p:nvSpPr>
        <p:spPr>
          <a:xfrm rot="0">
            <a:off x="16500235"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Projects</a:t>
            </a:r>
          </a:p>
        </p:txBody>
      </p:sp>
      <p:grpSp>
        <p:nvGrpSpPr>
          <p:cNvPr name="Group 63" id="63"/>
          <p:cNvGrpSpPr/>
          <p:nvPr/>
        </p:nvGrpSpPr>
        <p:grpSpPr>
          <a:xfrm rot="0">
            <a:off x="16029506" y="1630453"/>
            <a:ext cx="2407305" cy="10477500"/>
            <a:chOff x="0" y="0"/>
            <a:chExt cx="634023" cy="2759506"/>
          </a:xfrm>
        </p:grpSpPr>
        <p:sp>
          <p:nvSpPr>
            <p:cNvPr name="Freeform 64" id="64"/>
            <p:cNvSpPr/>
            <p:nvPr/>
          </p:nvSpPr>
          <p:spPr>
            <a:xfrm flipH="false" flipV="false" rot="0">
              <a:off x="0" y="0"/>
              <a:ext cx="634023" cy="2759506"/>
            </a:xfrm>
            <a:custGeom>
              <a:avLst/>
              <a:gdLst/>
              <a:ahLst/>
              <a:cxnLst/>
              <a:rect r="r" b="b" t="t" l="l"/>
              <a:pathLst>
                <a:path h="2759506" w="634023">
                  <a:moveTo>
                    <a:pt x="0" y="0"/>
                  </a:moveTo>
                  <a:lnTo>
                    <a:pt x="634023" y="0"/>
                  </a:lnTo>
                  <a:lnTo>
                    <a:pt x="634023" y="2759506"/>
                  </a:lnTo>
                  <a:lnTo>
                    <a:pt x="0" y="2759506"/>
                  </a:lnTo>
                  <a:close/>
                </a:path>
              </a:pathLst>
            </a:custGeom>
            <a:gradFill rotWithShape="true">
              <a:gsLst>
                <a:gs pos="0">
                  <a:srgbClr val="000000">
                    <a:alpha val="0"/>
                  </a:srgbClr>
                </a:gs>
                <a:gs pos="100000">
                  <a:srgbClr val="000000">
                    <a:alpha val="100000"/>
                  </a:srgbClr>
                </a:gs>
              </a:gsLst>
              <a:lin ang="0"/>
            </a:gradFill>
          </p:spPr>
        </p:sp>
        <p:sp>
          <p:nvSpPr>
            <p:cNvPr name="TextBox 65" id="65"/>
            <p:cNvSpPr txBox="true"/>
            <p:nvPr/>
          </p:nvSpPr>
          <p:spPr>
            <a:xfrm>
              <a:off x="0" y="-66675"/>
              <a:ext cx="634023" cy="2826181"/>
            </a:xfrm>
            <a:prstGeom prst="rect">
              <a:avLst/>
            </a:prstGeom>
          </p:spPr>
          <p:txBody>
            <a:bodyPr anchor="ctr" rtlCol="false" tIns="50800" lIns="50800" bIns="50800" rIns="50800"/>
            <a:lstStyle/>
            <a:p>
              <a:pPr algn="ctr">
                <a:lnSpc>
                  <a:spcPts val="3151"/>
                </a:lnSpc>
              </a:pPr>
            </a:p>
          </p:txBody>
        </p:sp>
      </p:grpSp>
      <p:grpSp>
        <p:nvGrpSpPr>
          <p:cNvPr name="Group 66" id="66"/>
          <p:cNvGrpSpPr/>
          <p:nvPr/>
        </p:nvGrpSpPr>
        <p:grpSpPr>
          <a:xfrm rot="0">
            <a:off x="2387033" y="1870842"/>
            <a:ext cx="14694632" cy="3690466"/>
            <a:chOff x="0" y="0"/>
            <a:chExt cx="2276583" cy="571750"/>
          </a:xfrm>
        </p:grpSpPr>
        <p:sp>
          <p:nvSpPr>
            <p:cNvPr name="Freeform 67" id="67"/>
            <p:cNvSpPr/>
            <p:nvPr/>
          </p:nvSpPr>
          <p:spPr>
            <a:xfrm flipH="false" flipV="false" rot="0">
              <a:off x="0" y="0"/>
              <a:ext cx="2276583" cy="571750"/>
            </a:xfrm>
            <a:custGeom>
              <a:avLst/>
              <a:gdLst/>
              <a:ahLst/>
              <a:cxnLst/>
              <a:rect r="r" b="b" t="t" l="l"/>
              <a:pathLst>
                <a:path h="571750" w="2276583">
                  <a:moveTo>
                    <a:pt x="29504" y="0"/>
                  </a:moveTo>
                  <a:lnTo>
                    <a:pt x="2247079" y="0"/>
                  </a:lnTo>
                  <a:cubicBezTo>
                    <a:pt x="2263374" y="0"/>
                    <a:pt x="2276583" y="13209"/>
                    <a:pt x="2276583" y="29504"/>
                  </a:cubicBezTo>
                  <a:lnTo>
                    <a:pt x="2276583" y="542246"/>
                  </a:lnTo>
                  <a:cubicBezTo>
                    <a:pt x="2276583" y="558540"/>
                    <a:pt x="2263374" y="571750"/>
                    <a:pt x="2247079" y="571750"/>
                  </a:cubicBezTo>
                  <a:lnTo>
                    <a:pt x="29504" y="571750"/>
                  </a:lnTo>
                  <a:cubicBezTo>
                    <a:pt x="13209" y="571750"/>
                    <a:pt x="0" y="558540"/>
                    <a:pt x="0" y="542246"/>
                  </a:cubicBezTo>
                  <a:lnTo>
                    <a:pt x="0" y="29504"/>
                  </a:lnTo>
                  <a:cubicBezTo>
                    <a:pt x="0" y="13209"/>
                    <a:pt x="13209" y="0"/>
                    <a:pt x="29504" y="0"/>
                  </a:cubicBezTo>
                  <a:close/>
                </a:path>
              </a:pathLst>
            </a:custGeom>
            <a:blipFill>
              <a:blip r:embed="rId29"/>
              <a:stretch>
                <a:fillRect l="0" t="-82643" r="0" b="-82643"/>
              </a:stretch>
            </a:blipFill>
          </p:spPr>
        </p:sp>
      </p:grpSp>
      <p:sp>
        <p:nvSpPr>
          <p:cNvPr name="TextBox 68" id="68"/>
          <p:cNvSpPr txBox="true"/>
          <p:nvPr/>
        </p:nvSpPr>
        <p:spPr>
          <a:xfrm rot="0">
            <a:off x="7990800" y="850117"/>
            <a:ext cx="895829" cy="409568"/>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69" id="69"/>
          <p:cNvSpPr txBox="true"/>
          <p:nvPr/>
        </p:nvSpPr>
        <p:spPr>
          <a:xfrm rot="0">
            <a:off x="10179529" y="843860"/>
            <a:ext cx="909559"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70" id="70"/>
          <p:cNvSpPr txBox="true"/>
          <p:nvPr/>
        </p:nvSpPr>
        <p:spPr>
          <a:xfrm rot="0">
            <a:off x="12381988" y="843860"/>
            <a:ext cx="759934"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Work</a:t>
            </a:r>
          </a:p>
        </p:txBody>
      </p:sp>
      <p:sp>
        <p:nvSpPr>
          <p:cNvPr name="TextBox 71" id="71"/>
          <p:cNvSpPr txBox="true"/>
          <p:nvPr/>
        </p:nvSpPr>
        <p:spPr>
          <a:xfrm rot="0">
            <a:off x="14437322" y="843860"/>
            <a:ext cx="768142" cy="409568"/>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Skills</a:t>
            </a:r>
          </a:p>
        </p:txBody>
      </p:sp>
      <p:sp>
        <p:nvSpPr>
          <p:cNvPr name="TextBox 72" id="72"/>
          <p:cNvSpPr txBox="true"/>
          <p:nvPr/>
        </p:nvSpPr>
        <p:spPr>
          <a:xfrm rot="0">
            <a:off x="745901" y="3026991"/>
            <a:ext cx="5230822" cy="942233"/>
          </a:xfrm>
          <a:prstGeom prst="rect">
            <a:avLst/>
          </a:prstGeom>
        </p:spPr>
        <p:txBody>
          <a:bodyPr anchor="t" rtlCol="false" tIns="0" lIns="0" bIns="0" rIns="0">
            <a:spAutoFit/>
          </a:bodyPr>
          <a:lstStyle/>
          <a:p>
            <a:pPr algn="l">
              <a:lnSpc>
                <a:spcPts val="6642"/>
              </a:lnSpc>
            </a:pPr>
            <a:r>
              <a:rPr lang="en-US" sz="6512" spc="-293" b="true">
                <a:solidFill>
                  <a:srgbClr val="FFFFFF"/>
                </a:solidFill>
                <a:latin typeface="Telegraf Bold"/>
                <a:ea typeface="Telegraf Bold"/>
                <a:cs typeface="Telegraf Bold"/>
                <a:sym typeface="Telegraf Bold"/>
              </a:rPr>
              <a:t>Programming</a:t>
            </a:r>
          </a:p>
        </p:txBody>
      </p:sp>
      <p:sp>
        <p:nvSpPr>
          <p:cNvPr name="TextBox 73" id="73"/>
          <p:cNvSpPr txBox="true"/>
          <p:nvPr/>
        </p:nvSpPr>
        <p:spPr>
          <a:xfrm rot="0">
            <a:off x="1392483" y="3974088"/>
            <a:ext cx="2174121" cy="942233"/>
          </a:xfrm>
          <a:prstGeom prst="rect">
            <a:avLst/>
          </a:prstGeom>
        </p:spPr>
        <p:txBody>
          <a:bodyPr anchor="t" rtlCol="false" tIns="0" lIns="0" bIns="0" rIns="0">
            <a:spAutoFit/>
          </a:bodyPr>
          <a:lstStyle/>
          <a:p>
            <a:pPr algn="l">
              <a:lnSpc>
                <a:spcPts val="6642"/>
              </a:lnSpc>
            </a:pPr>
            <a:r>
              <a:rPr lang="en-US" sz="6512" spc="-293" b="true">
                <a:solidFill>
                  <a:srgbClr val="FFFFFF"/>
                </a:solidFill>
                <a:latin typeface="Telegraf Bold"/>
                <a:ea typeface="Telegraf Bold"/>
                <a:cs typeface="Telegraf Bold"/>
                <a:sym typeface="Telegraf Bold"/>
              </a:rPr>
              <a:t>Skills</a:t>
            </a:r>
          </a:p>
        </p:txBody>
      </p:sp>
      <p:sp>
        <p:nvSpPr>
          <p:cNvPr name="Freeform 74" id="74"/>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315560" y="791876"/>
            <a:ext cx="1605083" cy="580211"/>
            <a:chOff x="0" y="0"/>
            <a:chExt cx="422738" cy="152813"/>
          </a:xfrm>
        </p:grpSpPr>
        <p:sp>
          <p:nvSpPr>
            <p:cNvPr name="Freeform 3" id="3"/>
            <p:cNvSpPr/>
            <p:nvPr/>
          </p:nvSpPr>
          <p:spPr>
            <a:xfrm flipH="false" flipV="false" rot="0">
              <a:off x="0" y="0"/>
              <a:ext cx="422738" cy="152813"/>
            </a:xfrm>
            <a:custGeom>
              <a:avLst/>
              <a:gdLst/>
              <a:ahLst/>
              <a:cxnLst/>
              <a:rect r="r" b="b" t="t" l="l"/>
              <a:pathLst>
                <a:path h="152813" w="422738">
                  <a:moveTo>
                    <a:pt x="76406" y="0"/>
                  </a:moveTo>
                  <a:lnTo>
                    <a:pt x="346332" y="0"/>
                  </a:lnTo>
                  <a:cubicBezTo>
                    <a:pt x="388530" y="0"/>
                    <a:pt x="422738" y="34208"/>
                    <a:pt x="422738" y="76406"/>
                  </a:cubicBezTo>
                  <a:lnTo>
                    <a:pt x="422738" y="76406"/>
                  </a:lnTo>
                  <a:cubicBezTo>
                    <a:pt x="422738" y="96671"/>
                    <a:pt x="414688" y="116105"/>
                    <a:pt x="400359" y="130434"/>
                  </a:cubicBezTo>
                  <a:cubicBezTo>
                    <a:pt x="386030" y="144763"/>
                    <a:pt x="366596" y="152813"/>
                    <a:pt x="346332" y="152813"/>
                  </a:cubicBezTo>
                  <a:lnTo>
                    <a:pt x="76406" y="152813"/>
                  </a:lnTo>
                  <a:cubicBezTo>
                    <a:pt x="34208" y="152813"/>
                    <a:pt x="0" y="118604"/>
                    <a:pt x="0" y="76406"/>
                  </a:cubicBezTo>
                  <a:lnTo>
                    <a:pt x="0" y="76406"/>
                  </a:lnTo>
                  <a:cubicBezTo>
                    <a:pt x="0" y="34208"/>
                    <a:pt x="34208" y="0"/>
                    <a:pt x="76406" y="0"/>
                  </a:cubicBezTo>
                  <a:close/>
                </a:path>
              </a:pathLst>
            </a:custGeom>
            <a:solidFill>
              <a:srgbClr val="303030"/>
            </a:solidFill>
          </p:spPr>
        </p:sp>
        <p:sp>
          <p:nvSpPr>
            <p:cNvPr name="TextBox 4" id="4"/>
            <p:cNvSpPr txBox="true"/>
            <p:nvPr/>
          </p:nvSpPr>
          <p:spPr>
            <a:xfrm>
              <a:off x="0" y="-66675"/>
              <a:ext cx="422738" cy="219488"/>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875067" y="813622"/>
            <a:ext cx="987563" cy="536719"/>
          </a:xfrm>
          <a:custGeom>
            <a:avLst/>
            <a:gdLst/>
            <a:ahLst/>
            <a:cxnLst/>
            <a:rect r="r" b="b" t="t" l="l"/>
            <a:pathLst>
              <a:path h="536719" w="987563">
                <a:moveTo>
                  <a:pt x="0" y="0"/>
                </a:moveTo>
                <a:lnTo>
                  <a:pt x="987563" y="0"/>
                </a:lnTo>
                <a:lnTo>
                  <a:pt x="987563" y="536719"/>
                </a:lnTo>
                <a:lnTo>
                  <a:pt x="0" y="536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99299" y="2388667"/>
            <a:ext cx="16089402" cy="5327186"/>
            <a:chOff x="0" y="0"/>
            <a:chExt cx="4237538" cy="1403045"/>
          </a:xfrm>
        </p:grpSpPr>
        <p:sp>
          <p:nvSpPr>
            <p:cNvPr name="Freeform 7" id="7"/>
            <p:cNvSpPr/>
            <p:nvPr/>
          </p:nvSpPr>
          <p:spPr>
            <a:xfrm flipH="false" flipV="false" rot="0">
              <a:off x="0" y="0"/>
              <a:ext cx="4237538" cy="1403045"/>
            </a:xfrm>
            <a:custGeom>
              <a:avLst/>
              <a:gdLst/>
              <a:ahLst/>
              <a:cxnLst/>
              <a:rect r="r" b="b" t="t" l="l"/>
              <a:pathLst>
                <a:path h="1403045" w="4237538">
                  <a:moveTo>
                    <a:pt x="26946" y="0"/>
                  </a:moveTo>
                  <a:lnTo>
                    <a:pt x="4210592" y="0"/>
                  </a:lnTo>
                  <a:cubicBezTo>
                    <a:pt x="4225473" y="0"/>
                    <a:pt x="4237538" y="12064"/>
                    <a:pt x="4237538" y="26946"/>
                  </a:cubicBezTo>
                  <a:lnTo>
                    <a:pt x="4237538" y="1376099"/>
                  </a:lnTo>
                  <a:cubicBezTo>
                    <a:pt x="4237538" y="1390981"/>
                    <a:pt x="4225473" y="1403045"/>
                    <a:pt x="4210592" y="1403045"/>
                  </a:cubicBezTo>
                  <a:lnTo>
                    <a:pt x="26946" y="1403045"/>
                  </a:lnTo>
                  <a:cubicBezTo>
                    <a:pt x="12064" y="1403045"/>
                    <a:pt x="0" y="1390981"/>
                    <a:pt x="0" y="1376099"/>
                  </a:cubicBezTo>
                  <a:lnTo>
                    <a:pt x="0" y="26946"/>
                  </a:lnTo>
                  <a:cubicBezTo>
                    <a:pt x="0" y="12064"/>
                    <a:pt x="12064" y="0"/>
                    <a:pt x="26946" y="0"/>
                  </a:cubicBezTo>
                  <a:close/>
                </a:path>
              </a:pathLst>
            </a:custGeom>
            <a:gradFill rotWithShape="true">
              <a:gsLst>
                <a:gs pos="0">
                  <a:srgbClr val="000000">
                    <a:alpha val="100000"/>
                  </a:srgbClr>
                </a:gs>
                <a:gs pos="100000">
                  <a:srgbClr val="DDDDDD">
                    <a:alpha val="19000"/>
                  </a:srgbClr>
                </a:gs>
              </a:gsLst>
              <a:lin ang="2700000"/>
            </a:gradFill>
          </p:spPr>
        </p:sp>
        <p:sp>
          <p:nvSpPr>
            <p:cNvPr name="TextBox 8" id="8"/>
            <p:cNvSpPr txBox="true"/>
            <p:nvPr/>
          </p:nvSpPr>
          <p:spPr>
            <a:xfrm>
              <a:off x="0" y="-66675"/>
              <a:ext cx="4237538" cy="1469720"/>
            </a:xfrm>
            <a:prstGeom prst="rect">
              <a:avLst/>
            </a:prstGeom>
          </p:spPr>
          <p:txBody>
            <a:bodyPr anchor="ctr" rtlCol="false" tIns="50800" lIns="50800" bIns="50800" rIns="50800"/>
            <a:lstStyle/>
            <a:p>
              <a:pPr algn="ctr">
                <a:lnSpc>
                  <a:spcPts val="3151"/>
                </a:lnSpc>
              </a:pPr>
            </a:p>
          </p:txBody>
        </p:sp>
      </p:grpSp>
      <p:grpSp>
        <p:nvGrpSpPr>
          <p:cNvPr name="Group 9" id="9"/>
          <p:cNvGrpSpPr/>
          <p:nvPr/>
        </p:nvGrpSpPr>
        <p:grpSpPr>
          <a:xfrm rot="0">
            <a:off x="1430998" y="2626792"/>
            <a:ext cx="15426003" cy="4850936"/>
            <a:chOff x="0" y="0"/>
            <a:chExt cx="4079387" cy="1282824"/>
          </a:xfrm>
        </p:grpSpPr>
        <p:sp>
          <p:nvSpPr>
            <p:cNvPr name="Freeform 10" id="10"/>
            <p:cNvSpPr/>
            <p:nvPr/>
          </p:nvSpPr>
          <p:spPr>
            <a:xfrm flipH="false" flipV="false" rot="0">
              <a:off x="0" y="0"/>
              <a:ext cx="4079387" cy="1282824"/>
            </a:xfrm>
            <a:custGeom>
              <a:avLst/>
              <a:gdLst/>
              <a:ahLst/>
              <a:cxnLst/>
              <a:rect r="r" b="b" t="t" l="l"/>
              <a:pathLst>
                <a:path h="1282824" w="4079387">
                  <a:moveTo>
                    <a:pt x="28105" y="0"/>
                  </a:moveTo>
                  <a:lnTo>
                    <a:pt x="4051282" y="0"/>
                  </a:lnTo>
                  <a:cubicBezTo>
                    <a:pt x="4066804" y="0"/>
                    <a:pt x="4079387" y="12583"/>
                    <a:pt x="4079387" y="28105"/>
                  </a:cubicBezTo>
                  <a:lnTo>
                    <a:pt x="4079387" y="1254719"/>
                  </a:lnTo>
                  <a:cubicBezTo>
                    <a:pt x="4079387" y="1262173"/>
                    <a:pt x="4076426" y="1269321"/>
                    <a:pt x="4071155" y="1274592"/>
                  </a:cubicBezTo>
                  <a:cubicBezTo>
                    <a:pt x="4065884" y="1279863"/>
                    <a:pt x="4058736" y="1282824"/>
                    <a:pt x="4051282" y="1282824"/>
                  </a:cubicBezTo>
                  <a:lnTo>
                    <a:pt x="28105" y="1282824"/>
                  </a:lnTo>
                  <a:cubicBezTo>
                    <a:pt x="20651" y="1282824"/>
                    <a:pt x="13502" y="1279863"/>
                    <a:pt x="8232" y="1274592"/>
                  </a:cubicBezTo>
                  <a:cubicBezTo>
                    <a:pt x="2961" y="1269321"/>
                    <a:pt x="0" y="1262173"/>
                    <a:pt x="0" y="1254719"/>
                  </a:cubicBezTo>
                  <a:lnTo>
                    <a:pt x="0" y="28105"/>
                  </a:lnTo>
                  <a:cubicBezTo>
                    <a:pt x="0" y="20651"/>
                    <a:pt x="2961" y="13502"/>
                    <a:pt x="8232" y="8232"/>
                  </a:cubicBezTo>
                  <a:cubicBezTo>
                    <a:pt x="13502" y="2961"/>
                    <a:pt x="20651" y="0"/>
                    <a:pt x="28105" y="0"/>
                  </a:cubicBezTo>
                  <a:close/>
                </a:path>
              </a:pathLst>
            </a:custGeom>
            <a:blipFill>
              <a:blip r:embed="rId4"/>
              <a:stretch>
                <a:fillRect l="0" t="0" r="0" b="-53037"/>
              </a:stretch>
            </a:blipFill>
          </p:spPr>
        </p:sp>
      </p:grpSp>
      <p:sp>
        <p:nvSpPr>
          <p:cNvPr name="Freeform 11" id="11"/>
          <p:cNvSpPr/>
          <p:nvPr/>
        </p:nvSpPr>
        <p:spPr>
          <a:xfrm flipH="false" flipV="false" rot="0">
            <a:off x="7341351" y="8010228"/>
            <a:ext cx="3747737" cy="501260"/>
          </a:xfrm>
          <a:custGeom>
            <a:avLst/>
            <a:gdLst/>
            <a:ahLst/>
            <a:cxnLst/>
            <a:rect r="r" b="b" t="t" l="l"/>
            <a:pathLst>
              <a:path h="501260" w="3747737">
                <a:moveTo>
                  <a:pt x="0" y="0"/>
                </a:moveTo>
                <a:lnTo>
                  <a:pt x="3747737" y="0"/>
                </a:lnTo>
                <a:lnTo>
                  <a:pt x="3747737" y="501260"/>
                </a:lnTo>
                <a:lnTo>
                  <a:pt x="0" y="5012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6500235" y="850117"/>
            <a:ext cx="1235734" cy="409541"/>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Projects</a:t>
            </a:r>
          </a:p>
        </p:txBody>
      </p:sp>
      <p:sp>
        <p:nvSpPr>
          <p:cNvPr name="TextBox 13" id="13"/>
          <p:cNvSpPr txBox="true"/>
          <p:nvPr/>
        </p:nvSpPr>
        <p:spPr>
          <a:xfrm rot="0">
            <a:off x="7990800" y="850117"/>
            <a:ext cx="895829" cy="409568"/>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4" id="14"/>
          <p:cNvSpPr txBox="true"/>
          <p:nvPr/>
        </p:nvSpPr>
        <p:spPr>
          <a:xfrm rot="0">
            <a:off x="10179529" y="843860"/>
            <a:ext cx="909559"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5" id="15"/>
          <p:cNvSpPr txBox="true"/>
          <p:nvPr/>
        </p:nvSpPr>
        <p:spPr>
          <a:xfrm rot="0">
            <a:off x="12381988" y="843860"/>
            <a:ext cx="759934" cy="409568"/>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Work</a:t>
            </a:r>
          </a:p>
        </p:txBody>
      </p:sp>
      <p:sp>
        <p:nvSpPr>
          <p:cNvPr name="TextBox 16" id="16"/>
          <p:cNvSpPr txBox="true"/>
          <p:nvPr/>
        </p:nvSpPr>
        <p:spPr>
          <a:xfrm rot="0">
            <a:off x="14437322" y="843860"/>
            <a:ext cx="768142" cy="409568"/>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Skills</a:t>
            </a:r>
          </a:p>
        </p:txBody>
      </p:sp>
      <p:sp>
        <p:nvSpPr>
          <p:cNvPr name="TextBox 17" id="17"/>
          <p:cNvSpPr txBox="true"/>
          <p:nvPr/>
        </p:nvSpPr>
        <p:spPr>
          <a:xfrm rot="0">
            <a:off x="8142744" y="8023264"/>
            <a:ext cx="1861314" cy="437087"/>
          </a:xfrm>
          <a:prstGeom prst="rect">
            <a:avLst/>
          </a:prstGeom>
        </p:spPr>
        <p:txBody>
          <a:bodyPr anchor="t" rtlCol="false" tIns="0" lIns="0" bIns="0" rIns="0">
            <a:spAutoFit/>
          </a:bodyPr>
          <a:lstStyle/>
          <a:p>
            <a:pPr algn="ctr">
              <a:lnSpc>
                <a:spcPts val="3325"/>
              </a:lnSpc>
            </a:pPr>
            <a:r>
              <a:rPr lang="en-US" sz="2639" u="sng">
                <a:solidFill>
                  <a:srgbClr val="000000"/>
                </a:solidFill>
                <a:latin typeface="Poppins"/>
                <a:ea typeface="Poppins"/>
                <a:cs typeface="Poppins"/>
                <a:sym typeface="Poppins"/>
                <a:hlinkClick r:id="rId7" tooltip="https://flyupline.com"/>
              </a:rPr>
              <a:t>Flyupline</a:t>
            </a:r>
          </a:p>
        </p:txBody>
      </p:sp>
      <p:sp>
        <p:nvSpPr>
          <p:cNvPr name="TextBox 18" id="18"/>
          <p:cNvSpPr txBox="true"/>
          <p:nvPr/>
        </p:nvSpPr>
        <p:spPr>
          <a:xfrm rot="0">
            <a:off x="2108870" y="8611609"/>
            <a:ext cx="14070260" cy="1345958"/>
          </a:xfrm>
          <a:prstGeom prst="rect">
            <a:avLst/>
          </a:prstGeom>
        </p:spPr>
        <p:txBody>
          <a:bodyPr anchor="t" rtlCol="false" tIns="0" lIns="0" bIns="0" rIns="0">
            <a:spAutoFit/>
          </a:bodyPr>
          <a:lstStyle/>
          <a:p>
            <a:pPr algn="ctr">
              <a:lnSpc>
                <a:spcPts val="2665"/>
              </a:lnSpc>
            </a:pPr>
            <a:r>
              <a:rPr lang="en-US" sz="2115">
                <a:solidFill>
                  <a:srgbClr val="FFFFFF"/>
                </a:solidFill>
                <a:latin typeface="Poppins Thin"/>
                <a:ea typeface="Poppins Thin"/>
                <a:cs typeface="Poppins Thin"/>
                <a:sym typeface="Poppins Thin"/>
              </a:rPr>
              <a:t>FlyUp Line is a travel agency website I developed, designed to reflect the brand’s commitment to affordability, convenience, and exceptional customer service. The platform showcases their trusted reputation in the travel industry, offering users a smooth and reliable way to access cost-effective travel solutions worldwide.</a:t>
            </a:r>
          </a:p>
        </p:txBody>
      </p:sp>
      <p:grpSp>
        <p:nvGrpSpPr>
          <p:cNvPr name="Group 19" id="19"/>
          <p:cNvGrpSpPr/>
          <p:nvPr/>
        </p:nvGrpSpPr>
        <p:grpSpPr>
          <a:xfrm rot="0">
            <a:off x="17675249" y="1212321"/>
            <a:ext cx="319531" cy="31953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4011B"/>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22" id="22"/>
          <p:cNvSpPr txBox="true"/>
          <p:nvPr/>
        </p:nvSpPr>
        <p:spPr>
          <a:xfrm rot="0">
            <a:off x="17779303" y="1223986"/>
            <a:ext cx="111424" cy="258075"/>
          </a:xfrm>
          <a:prstGeom prst="rect">
            <a:avLst/>
          </a:prstGeom>
        </p:spPr>
        <p:txBody>
          <a:bodyPr anchor="t" rtlCol="false" tIns="0" lIns="0" bIns="0" rIns="0">
            <a:spAutoFit/>
          </a:bodyPr>
          <a:lstStyle/>
          <a:p>
            <a:pPr algn="ctr">
              <a:lnSpc>
                <a:spcPts val="2050"/>
              </a:lnSpc>
            </a:pPr>
            <a:r>
              <a:rPr lang="en-US" sz="1464">
                <a:solidFill>
                  <a:srgbClr val="FFFFFF"/>
                </a:solidFill>
                <a:latin typeface="Poppins"/>
                <a:ea typeface="Poppins"/>
                <a:cs typeface="Poppins"/>
                <a:sym typeface="Poppins"/>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DAGukpIm_vQ</dc:identifier>
  <dcterms:modified xsi:type="dcterms:W3CDTF">2011-08-01T06:04:30Z</dcterms:modified>
  <cp:revision>1</cp:revision>
  <dc:title>BDO Egypt Website</dc:title>
</cp:coreProperties>
</file>